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08" r:id="rId2"/>
  </p:sldMasterIdLst>
  <p:notesMasterIdLst>
    <p:notesMasterId r:id="rId72"/>
  </p:notesMasterIdLst>
  <p:sldIdLst>
    <p:sldId id="307" r:id="rId3"/>
    <p:sldId id="284" r:id="rId4"/>
    <p:sldId id="372" r:id="rId5"/>
    <p:sldId id="285" r:id="rId6"/>
    <p:sldId id="305" r:id="rId7"/>
    <p:sldId id="336" r:id="rId8"/>
    <p:sldId id="337" r:id="rId9"/>
    <p:sldId id="335" r:id="rId10"/>
    <p:sldId id="281" r:id="rId11"/>
    <p:sldId id="310" r:id="rId12"/>
    <p:sldId id="308" r:id="rId13"/>
    <p:sldId id="256" r:id="rId14"/>
    <p:sldId id="318" r:id="rId15"/>
    <p:sldId id="373" r:id="rId16"/>
    <p:sldId id="321" r:id="rId17"/>
    <p:sldId id="287" r:id="rId18"/>
    <p:sldId id="323" r:id="rId19"/>
    <p:sldId id="334" r:id="rId20"/>
    <p:sldId id="267" r:id="rId21"/>
    <p:sldId id="358" r:id="rId22"/>
    <p:sldId id="359" r:id="rId23"/>
    <p:sldId id="360" r:id="rId24"/>
    <p:sldId id="332" r:id="rId25"/>
    <p:sldId id="263" r:id="rId26"/>
    <p:sldId id="567" r:id="rId27"/>
    <p:sldId id="351" r:id="rId28"/>
    <p:sldId id="350" r:id="rId29"/>
    <p:sldId id="329" r:id="rId30"/>
    <p:sldId id="289" r:id="rId31"/>
    <p:sldId id="266" r:id="rId32"/>
    <p:sldId id="324" r:id="rId33"/>
    <p:sldId id="349" r:id="rId34"/>
    <p:sldId id="325" r:id="rId35"/>
    <p:sldId id="290" r:id="rId36"/>
    <p:sldId id="291" r:id="rId37"/>
    <p:sldId id="265" r:id="rId38"/>
    <p:sldId id="292" r:id="rId39"/>
    <p:sldId id="368" r:id="rId40"/>
    <p:sldId id="362" r:id="rId41"/>
    <p:sldId id="371" r:id="rId42"/>
    <p:sldId id="330" r:id="rId43"/>
    <p:sldId id="352" r:id="rId44"/>
    <p:sldId id="339" r:id="rId45"/>
    <p:sldId id="355" r:id="rId46"/>
    <p:sldId id="356" r:id="rId47"/>
    <p:sldId id="293" r:id="rId48"/>
    <p:sldId id="262" r:id="rId49"/>
    <p:sldId id="294" r:id="rId50"/>
    <p:sldId id="357" r:id="rId51"/>
    <p:sldId id="259" r:id="rId52"/>
    <p:sldId id="260" r:id="rId53"/>
    <p:sldId id="261" r:id="rId54"/>
    <p:sldId id="366" r:id="rId55"/>
    <p:sldId id="369" r:id="rId56"/>
    <p:sldId id="340" r:id="rId57"/>
    <p:sldId id="300" r:id="rId58"/>
    <p:sldId id="341" r:id="rId59"/>
    <p:sldId id="364" r:id="rId60"/>
    <p:sldId id="344" r:id="rId61"/>
    <p:sldId id="346" r:id="rId62"/>
    <p:sldId id="327" r:id="rId63"/>
    <p:sldId id="269" r:id="rId64"/>
    <p:sldId id="270" r:id="rId65"/>
    <p:sldId id="299" r:id="rId66"/>
    <p:sldId id="275" r:id="rId67"/>
    <p:sldId id="274" r:id="rId68"/>
    <p:sldId id="353" r:id="rId69"/>
    <p:sldId id="273" r:id="rId70"/>
    <p:sldId id="361" r:id="rId7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6EE8C5-5436-4D45-A161-5F4CFE713734}" v="25" dt="2018-09-07T23:18:23.3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>
      <p:cViewPr varScale="1">
        <p:scale>
          <a:sx n="72" d="100"/>
          <a:sy n="72" d="100"/>
        </p:scale>
        <p:origin x="66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tableStyles" Target="tableStyle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microsoft.com/office/2015/10/relationships/revisionInfo" Target="revisionInfo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FEBD3D-9C86-46DD-BAD8-6DD9936809C3}" type="datetimeFigureOut">
              <a:rPr lang="pt-BR" smtClean="0"/>
              <a:t>12/03/2024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A5B546-6CB2-4E47-B825-AA51624C90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1553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B03B3C7-C2DF-4B36-BA1E-26B1EFBBFC89}" type="slidenum">
              <a:rPr kumimoji="0" lang="pt-PT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pt-PT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A6EC2-CEA5-454D-91DB-325CA671A773}" type="datetimeFigureOut">
              <a:rPr lang="pt-BR" smtClean="0"/>
              <a:t>12/03/2024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81CD6-85EB-4DDA-BA85-C0A87DA35C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8189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A6EC2-CEA5-454D-91DB-325CA671A773}" type="datetimeFigureOut">
              <a:rPr lang="pt-BR" smtClean="0"/>
              <a:t>12/03/2024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81CD6-85EB-4DDA-BA85-C0A87DA35C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7041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A6EC2-CEA5-454D-91DB-325CA671A773}" type="datetimeFigureOut">
              <a:rPr lang="pt-BR" smtClean="0"/>
              <a:t>12/03/2024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81CD6-85EB-4DDA-BA85-C0A87DA35C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2324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A6EC2-CEA5-454D-91DB-325CA671A773}" type="datetimeFigureOut">
              <a:rPr lang="pt-BR" smtClean="0"/>
              <a:t>12/03/2024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81CD6-85EB-4DDA-BA85-C0A87DA35C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8446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A6EC2-CEA5-454D-91DB-325CA671A773}" type="datetimeFigureOut">
              <a:rPr lang="pt-BR" smtClean="0"/>
              <a:t>12/03/2024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81CD6-85EB-4DDA-BA85-C0A87DA35C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05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A6EC2-CEA5-454D-91DB-325CA671A773}" type="datetimeFigureOut">
              <a:rPr lang="pt-BR" smtClean="0"/>
              <a:t>12/03/2024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81CD6-85EB-4DDA-BA85-C0A87DA35C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72542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A6EC2-CEA5-454D-91DB-325CA671A773}" type="datetimeFigureOut">
              <a:rPr lang="pt-BR" smtClean="0"/>
              <a:t>12/03/2024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81CD6-85EB-4DDA-BA85-C0A87DA35C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3020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A6EC2-CEA5-454D-91DB-325CA671A773}" type="datetimeFigureOut">
              <a:rPr lang="pt-BR" smtClean="0"/>
              <a:t>12/03/2024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81CD6-85EB-4DDA-BA85-C0A87DA35C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7592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A6EC2-CEA5-454D-91DB-325CA671A773}" type="datetimeFigureOut">
              <a:rPr lang="pt-BR" smtClean="0"/>
              <a:t>12/03/2024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81CD6-85EB-4DDA-BA85-C0A87DA35C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8268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A6EC2-CEA5-454D-91DB-325CA671A773}" type="datetimeFigureOut">
              <a:rPr lang="pt-BR" smtClean="0"/>
              <a:t>12/03/2024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81CD6-85EB-4DDA-BA85-C0A87DA35C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9280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A6EC2-CEA5-454D-91DB-325CA671A773}" type="datetimeFigureOut">
              <a:rPr lang="pt-BR" smtClean="0"/>
              <a:t>12/03/2024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81CD6-85EB-4DDA-BA85-C0A87DA35C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5332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676400"/>
            <a:ext cx="10363200" cy="1828800"/>
          </a:xfrm>
        </p:spPr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 do título			</a:t>
            </a:r>
          </a:p>
        </p:txBody>
      </p:sp>
      <p:sp>
        <p:nvSpPr>
          <p:cNvPr id="29491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pt-PT"/>
              <a:t>Faça clique para editar o estilo do subtítulo do modelo global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44D844-3BCB-4871-876A-A2948809C40A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824253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91967A-AD47-4E5B-B90D-30E595036C0D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574465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F2ED4C-69EC-4134-BC14-3DAF2658A792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421021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5384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384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2DA324-C30A-45DF-BDE2-2E73AB24DCC4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737076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73F449-F778-427D-A4F4-053AC2584C92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31863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CA74CD-EBCC-4ED1-8444-9DB97357EB8E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162699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BA24B1-B987-4735-A992-B0425C6046FF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468224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21D020-3A60-4DB1-AE33-D7784A437CE4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673762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PT" noProof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256125-78D8-4397-B9FE-D7BCED52D9CA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160371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849854-E564-438F-BA15-C9987E702EF5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501210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381000"/>
            <a:ext cx="2743200" cy="5715000"/>
          </a:xfrm>
        </p:spPr>
        <p:txBody>
          <a:bodyPr vert="eaVert"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381000"/>
            <a:ext cx="8026400" cy="5715000"/>
          </a:xfr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753EA4-99DA-40AD-9BB2-5FAC549D9079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27541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CA6EC2-CEA5-454D-91DB-325CA671A773}" type="datetimeFigureOut">
              <a:rPr lang="pt-BR" smtClean="0"/>
              <a:t>12/03/2024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181CD6-85EB-4DDA-BA85-C0A87DA35C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0058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81000"/>
            <a:ext cx="109728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PT"/>
              <a:t>Clique para editar o estilo do título			</a:t>
            </a:r>
          </a:p>
        </p:txBody>
      </p:sp>
      <p:sp>
        <p:nvSpPr>
          <p:cNvPr id="2938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10972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/>
              <a:t>Clique para 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2938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2938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2938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fld id="{680C3A33-BF6E-4563-A033-6BF785496EC1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2803518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050502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5" name="Rectangle 5"/>
          <p:cNvSpPr>
            <a:spLocks noGrp="1" noChangeArrowheads="1"/>
          </p:cNvSpPr>
          <p:nvPr>
            <p:ph type="title"/>
          </p:nvPr>
        </p:nvSpPr>
        <p:spPr>
          <a:xfrm>
            <a:off x="1847528" y="188640"/>
            <a:ext cx="8135788" cy="6480720"/>
          </a:xfrm>
          <a:noFill/>
          <a:ln/>
          <a:effectLst>
            <a:outerShdw dist="45791" dir="2021404" algn="ctr" rotWithShape="0">
              <a:srgbClr val="000000"/>
            </a:outerShdw>
          </a:effectLst>
        </p:spPr>
        <p:txBody>
          <a:bodyPr>
            <a:noAutofit/>
          </a:bodyPr>
          <a:lstStyle/>
          <a:p>
            <a:r>
              <a:rPr lang="pt-BR" b="1" dirty="0">
                <a:solidFill>
                  <a:schemeClr val="bg1"/>
                </a:solidFill>
                <a:latin typeface="Clarendon BT" panose="02040704040505020204" pitchFamily="18" charset="0"/>
                <a:cs typeface="Times New Roman" pitchFamily="18" charset="0"/>
              </a:rPr>
              <a:t>Deus Ainda Guia</a:t>
            </a:r>
            <a:br>
              <a:rPr lang="pt-BR" b="1" dirty="0">
                <a:solidFill>
                  <a:schemeClr val="bg1"/>
                </a:solidFill>
                <a:latin typeface="Clarendon BT" panose="02040704040505020204" pitchFamily="18" charset="0"/>
                <a:cs typeface="Times New Roman" pitchFamily="18" charset="0"/>
              </a:rPr>
            </a:br>
            <a:r>
              <a:rPr lang="pt-BR" b="1" dirty="0">
                <a:solidFill>
                  <a:schemeClr val="bg1"/>
                </a:solidFill>
                <a:latin typeface="Clarendon BT" panose="02040704040505020204" pitchFamily="18" charset="0"/>
                <a:cs typeface="Times New Roman" pitchFamily="18" charset="0"/>
              </a:rPr>
              <a:t> </a:t>
            </a:r>
            <a:br>
              <a:rPr lang="pt-BR" b="1" dirty="0">
                <a:solidFill>
                  <a:schemeClr val="bg1"/>
                </a:solidFill>
                <a:latin typeface="Clarendon BT" panose="02040704040505020204" pitchFamily="18" charset="0"/>
                <a:cs typeface="Times New Roman" pitchFamily="18" charset="0"/>
              </a:rPr>
            </a:br>
            <a:br>
              <a:rPr lang="pt-BR" b="1" dirty="0">
                <a:solidFill>
                  <a:schemeClr val="bg1"/>
                </a:solidFill>
                <a:latin typeface="Clarendon BT" panose="02040704040505020204" pitchFamily="18" charset="0"/>
                <a:cs typeface="Times New Roman" pitchFamily="18" charset="0"/>
              </a:rPr>
            </a:br>
            <a:r>
              <a:rPr lang="pt-BR" sz="1100" b="1" dirty="0">
                <a:solidFill>
                  <a:schemeClr val="bg1"/>
                </a:solidFill>
                <a:latin typeface="Clarendon BT" panose="02040704040505020204" pitchFamily="18" charset="0"/>
                <a:cs typeface="Times New Roman" pitchFamily="18" charset="0"/>
              </a:rPr>
              <a:t>.</a:t>
            </a:r>
            <a:br>
              <a:rPr lang="pt-BR" b="1" dirty="0">
                <a:solidFill>
                  <a:schemeClr val="bg1"/>
                </a:solidFill>
                <a:latin typeface="Clarendon BT" panose="02040704040505020204" pitchFamily="18" charset="0"/>
                <a:cs typeface="Times New Roman" pitchFamily="18" charset="0"/>
              </a:rPr>
            </a:br>
            <a:br>
              <a:rPr lang="pt-BR" b="1" dirty="0">
                <a:solidFill>
                  <a:schemeClr val="bg1"/>
                </a:solidFill>
                <a:latin typeface="Clarendon BT" panose="02040704040505020204" pitchFamily="18" charset="0"/>
                <a:cs typeface="Times New Roman" pitchFamily="18" charset="0"/>
              </a:rPr>
            </a:br>
            <a:br>
              <a:rPr lang="pt-BR" b="1" dirty="0">
                <a:solidFill>
                  <a:schemeClr val="bg1"/>
                </a:solidFill>
                <a:latin typeface="Clarendon BT" panose="02040704040505020204" pitchFamily="18" charset="0"/>
                <a:cs typeface="Times New Roman" pitchFamily="18" charset="0"/>
              </a:rPr>
            </a:br>
            <a:br>
              <a:rPr lang="pt-BR" b="1" dirty="0">
                <a:solidFill>
                  <a:schemeClr val="bg1"/>
                </a:solidFill>
                <a:latin typeface="Clarendon BT" panose="02040704040505020204" pitchFamily="18" charset="0"/>
                <a:cs typeface="Times New Roman" pitchFamily="18" charset="0"/>
              </a:rPr>
            </a:br>
            <a:br>
              <a:rPr lang="pt-BR" b="1" dirty="0">
                <a:solidFill>
                  <a:schemeClr val="bg1"/>
                </a:solidFill>
                <a:latin typeface="Clarendon BT" panose="02040704040505020204" pitchFamily="18" charset="0"/>
                <a:cs typeface="Times New Roman" pitchFamily="18" charset="0"/>
              </a:rPr>
            </a:br>
            <a:br>
              <a:rPr lang="pt-BR" b="1" dirty="0">
                <a:solidFill>
                  <a:schemeClr val="bg1"/>
                </a:solidFill>
                <a:latin typeface="Clarendon BT" panose="02040704040505020204" pitchFamily="18" charset="0"/>
                <a:cs typeface="Times New Roman" pitchFamily="18" charset="0"/>
              </a:rPr>
            </a:br>
            <a:r>
              <a:rPr lang="pt-BR" b="1" dirty="0">
                <a:solidFill>
                  <a:srgbClr val="FFFF00"/>
                </a:solidFill>
                <a:latin typeface="Clarendon BT" panose="02040704040505020204" pitchFamily="18" charset="0"/>
                <a:cs typeface="Times New Roman" pitchFamily="18" charset="0"/>
              </a:rPr>
              <a:t>Apocalipse 01</a:t>
            </a:r>
            <a:r>
              <a:rPr lang="pt-PT" b="1" dirty="0">
                <a:solidFill>
                  <a:schemeClr val="bg1"/>
                </a:solidFill>
                <a:latin typeface="Clarendon BT" panose="020407040405050202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7394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5087888" y="965458"/>
            <a:ext cx="6805335" cy="4460343"/>
          </a:xfrm>
        </p:spPr>
        <p:txBody>
          <a:bodyPr>
            <a:normAutofit/>
          </a:bodyPr>
          <a:lstStyle/>
          <a:p>
            <a:pPr algn="l" eaLnBrk="1" hangingPunct="1">
              <a:defRPr/>
            </a:pPr>
            <a:r>
              <a:rPr lang="en-US" sz="2800" b="1" dirty="0">
                <a:solidFill>
                  <a:srgbClr val="0000CC"/>
                </a:solidFill>
                <a:latin typeface="Clarendon BT" panose="02040704040505020204" pitchFamily="18" charset="0"/>
              </a:rPr>
              <a:t>1 - </a:t>
            </a:r>
            <a:r>
              <a:rPr lang="en-US" sz="2800" b="1" dirty="0">
                <a:solidFill>
                  <a:srgbClr val="FF0000"/>
                </a:solidFill>
                <a:latin typeface="Clarendon BT" panose="02040704040505020204" pitchFamily="18" charset="0"/>
              </a:rPr>
              <a:t>A BÍBLIA - A PALAVRA DE DEUS</a:t>
            </a:r>
            <a:br>
              <a:rPr lang="en-US" sz="2800" b="1" dirty="0">
                <a:solidFill>
                  <a:srgbClr val="FF0000"/>
                </a:solidFill>
                <a:latin typeface="Clarendon BT" panose="02040704040505020204" pitchFamily="18" charset="0"/>
              </a:rPr>
            </a:br>
            <a:br>
              <a:rPr lang="en-US" sz="2800" b="1" dirty="0">
                <a:solidFill>
                  <a:srgbClr val="FF0000"/>
                </a:solidFill>
                <a:latin typeface="Clarendon BT" panose="02040704040505020204" pitchFamily="18" charset="0"/>
              </a:rPr>
            </a:br>
            <a:r>
              <a:rPr lang="en-US" sz="2800" b="1" dirty="0">
                <a:solidFill>
                  <a:srgbClr val="FF0000"/>
                </a:solidFill>
                <a:latin typeface="Clarendon BT" panose="02040704040505020204" pitchFamily="18" charset="0"/>
              </a:rPr>
              <a:t>                A LUZ MAIOR</a:t>
            </a:r>
            <a:br>
              <a:rPr lang="en-US" sz="2800" b="1" dirty="0">
                <a:solidFill>
                  <a:srgbClr val="FF0000"/>
                </a:solidFill>
                <a:latin typeface="Clarendon BT" panose="02040704040505020204" pitchFamily="18" charset="0"/>
              </a:rPr>
            </a:br>
            <a:br>
              <a:rPr lang="en-US" sz="2800" b="1" dirty="0">
                <a:solidFill>
                  <a:srgbClr val="0000CC"/>
                </a:solidFill>
                <a:latin typeface="Clarendon BT" panose="02040704040505020204" pitchFamily="18" charset="0"/>
              </a:rPr>
            </a:br>
            <a:r>
              <a:rPr lang="en-US" sz="2800" b="1" dirty="0">
                <a:solidFill>
                  <a:srgbClr val="0000CC"/>
                </a:solidFill>
                <a:latin typeface="Clarendon BT" panose="02040704040505020204" pitchFamily="18" charset="0"/>
              </a:rPr>
              <a:t>2 - O </a:t>
            </a:r>
            <a:r>
              <a:rPr lang="en-US" sz="2800" b="1" dirty="0" err="1">
                <a:solidFill>
                  <a:srgbClr val="0000CC"/>
                </a:solidFill>
                <a:latin typeface="Clarendon BT" panose="02040704040505020204" pitchFamily="18" charset="0"/>
              </a:rPr>
              <a:t>Espírito</a:t>
            </a:r>
            <a:r>
              <a:rPr lang="en-US" sz="2800" b="1" dirty="0">
                <a:solidFill>
                  <a:srgbClr val="0000CC"/>
                </a:solidFill>
                <a:latin typeface="Clarendon BT" panose="02040704040505020204" pitchFamily="18" charset="0"/>
              </a:rPr>
              <a:t> de </a:t>
            </a:r>
            <a:r>
              <a:rPr lang="en-US" sz="2800" b="1" dirty="0" err="1">
                <a:solidFill>
                  <a:srgbClr val="0000CC"/>
                </a:solidFill>
                <a:latin typeface="Clarendon BT" panose="02040704040505020204" pitchFamily="18" charset="0"/>
              </a:rPr>
              <a:t>Profecia</a:t>
            </a:r>
            <a:br>
              <a:rPr lang="en-US" sz="2800" b="1" dirty="0">
                <a:solidFill>
                  <a:srgbClr val="0000CC"/>
                </a:solidFill>
                <a:latin typeface="Clarendon BT" panose="02040704040505020204" pitchFamily="18" charset="0"/>
              </a:rPr>
            </a:br>
            <a:br>
              <a:rPr lang="en-US" sz="2800" b="1" dirty="0">
                <a:solidFill>
                  <a:srgbClr val="0000CC"/>
                </a:solidFill>
                <a:latin typeface="Clarendon BT" panose="02040704040505020204" pitchFamily="18" charset="0"/>
              </a:rPr>
            </a:br>
            <a:r>
              <a:rPr lang="en-US" sz="2800" b="1" dirty="0">
                <a:solidFill>
                  <a:srgbClr val="0000CC"/>
                </a:solidFill>
                <a:latin typeface="Clarendon BT" panose="02040704040505020204" pitchFamily="18" charset="0"/>
              </a:rPr>
              <a:t>               A Luz </a:t>
            </a:r>
            <a:r>
              <a:rPr lang="en-US" sz="2800" b="1" dirty="0" err="1">
                <a:solidFill>
                  <a:srgbClr val="0000CC"/>
                </a:solidFill>
                <a:latin typeface="Clarendon BT" panose="02040704040505020204" pitchFamily="18" charset="0"/>
              </a:rPr>
              <a:t>Menor</a:t>
            </a:r>
            <a:br>
              <a:rPr lang="en-US" sz="2800" b="1" dirty="0">
                <a:solidFill>
                  <a:srgbClr val="0000CC"/>
                </a:solidFill>
                <a:latin typeface="Clarendon BT" panose="02040704040505020204" pitchFamily="18" charset="0"/>
              </a:rPr>
            </a:br>
            <a:br>
              <a:rPr lang="en-US" sz="2800" b="1" dirty="0">
                <a:solidFill>
                  <a:srgbClr val="0000CC"/>
                </a:solidFill>
                <a:latin typeface="Clarendon BT" panose="02040704040505020204" pitchFamily="18" charset="0"/>
              </a:rPr>
            </a:br>
            <a:r>
              <a:rPr lang="en-US" sz="2800" b="1" dirty="0">
                <a:solidFill>
                  <a:srgbClr val="0000CC"/>
                </a:solidFill>
                <a:latin typeface="Clarendon BT" panose="02040704040505020204" pitchFamily="18" charset="0"/>
              </a:rPr>
              <a:t>3 -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OS FATOS HISTÓRICOS</a:t>
            </a:r>
            <a:b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</a:b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           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Comprovação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 dos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eventos</a:t>
            </a:r>
            <a:endParaRPr lang="pt-BR" sz="2800" b="1" dirty="0">
              <a:solidFill>
                <a:srgbClr val="0070C0"/>
              </a:solidFill>
              <a:latin typeface="Clarendon BT" panose="02040704040505020204" pitchFamily="18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57F0B25C-F5D8-861A-9CE5-83E435A58A53}"/>
              </a:ext>
            </a:extLst>
          </p:cNvPr>
          <p:cNvSpPr txBox="1">
            <a:spLocks noChangeArrowheads="1"/>
          </p:cNvSpPr>
          <p:nvPr/>
        </p:nvSpPr>
        <p:spPr>
          <a:xfrm>
            <a:off x="227348" y="2404856"/>
            <a:ext cx="4068452" cy="158154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800" b="1" dirty="0" err="1">
                <a:latin typeface="Clarendon BT" panose="02040704040505020204" pitchFamily="18" charset="0"/>
              </a:rPr>
              <a:t>Três</a:t>
            </a:r>
            <a:r>
              <a:rPr lang="en-US" sz="2800" b="1" dirty="0">
                <a:latin typeface="Clarendon BT" panose="02040704040505020204" pitchFamily="18" charset="0"/>
              </a:rPr>
              <a:t> </a:t>
            </a:r>
            <a:r>
              <a:rPr lang="en-US" sz="2800" b="1" dirty="0" err="1">
                <a:latin typeface="Clarendon BT" panose="02040704040505020204" pitchFamily="18" charset="0"/>
              </a:rPr>
              <a:t>fontes</a:t>
            </a:r>
            <a:r>
              <a:rPr lang="en-US" sz="2800" b="1" dirty="0">
                <a:latin typeface="Clarendon BT" panose="02040704040505020204" pitchFamily="18" charset="0"/>
              </a:rPr>
              <a:t> para o </a:t>
            </a:r>
            <a:r>
              <a:rPr lang="en-US" sz="2800" b="1" dirty="0" err="1">
                <a:latin typeface="Clarendon BT" panose="02040704040505020204" pitchFamily="18" charset="0"/>
              </a:rPr>
              <a:t>estudo</a:t>
            </a:r>
            <a:r>
              <a:rPr lang="en-US" sz="2800" b="1" dirty="0">
                <a:latin typeface="Clarendon BT" panose="02040704040505020204" pitchFamily="18" charset="0"/>
              </a:rPr>
              <a:t> do </a:t>
            </a:r>
            <a:r>
              <a:rPr lang="en-US" sz="2800" b="1" dirty="0" err="1">
                <a:latin typeface="Clarendon BT" panose="02040704040505020204" pitchFamily="18" charset="0"/>
              </a:rPr>
              <a:t>livro</a:t>
            </a:r>
            <a:r>
              <a:rPr lang="en-US" sz="2800" b="1" dirty="0">
                <a:latin typeface="Clarendon BT" panose="02040704040505020204" pitchFamily="18" charset="0"/>
              </a:rPr>
              <a:t> de </a:t>
            </a:r>
            <a:r>
              <a:rPr lang="en-US" sz="2800" b="1" dirty="0" err="1">
                <a:latin typeface="Clarendon BT" panose="02040704040505020204" pitchFamily="18" charset="0"/>
              </a:rPr>
              <a:t>Apocalipse</a:t>
            </a:r>
            <a:endParaRPr lang="pt-BR" sz="2800" b="1" dirty="0">
              <a:latin typeface="Clarendon BT" panose="02040704040505020204" pitchFamily="18" charset="0"/>
            </a:endParaRPr>
          </a:p>
        </p:txBody>
      </p:sp>
      <p:sp>
        <p:nvSpPr>
          <p:cNvPr id="3" name="Chave Esquerda 2">
            <a:extLst>
              <a:ext uri="{FF2B5EF4-FFF2-40B4-BE49-F238E27FC236}">
                <a16:creationId xmlns:a16="http://schemas.microsoft.com/office/drawing/2014/main" id="{C1632B16-CC77-AF17-CF6A-D76F72EEAFEA}"/>
              </a:ext>
            </a:extLst>
          </p:cNvPr>
          <p:cNvSpPr/>
          <p:nvPr/>
        </p:nvSpPr>
        <p:spPr>
          <a:xfrm>
            <a:off x="4367808" y="730014"/>
            <a:ext cx="864096" cy="4931234"/>
          </a:xfrm>
          <a:prstGeom prst="leftBrac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9547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b="1" dirty="0">
                <a:latin typeface="Clarendon BT" panose="02040704040505020204" pitchFamily="18" charset="0"/>
              </a:rPr>
              <a:t>RECOMENDAÇÃO ESPECIAL</a:t>
            </a:r>
            <a:endParaRPr lang="pt-BR" sz="3600" b="1" dirty="0">
              <a:latin typeface="Clarendon BT" panose="02040704040505020204" pitchFamily="18" charset="0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622154" y="1393603"/>
            <a:ext cx="10972800" cy="452596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pt-BR" dirty="0">
                <a:solidFill>
                  <a:srgbClr val="0000CC"/>
                </a:solidFill>
                <a:latin typeface="Clarendon BT" panose="02040704040505020204" pitchFamily="18" charset="0"/>
              </a:rPr>
              <a:t>Ellen White recomenda</a:t>
            </a:r>
            <a:r>
              <a:rPr lang="pt-BR" dirty="0">
                <a:latin typeface="Clarendon BT" panose="02040704040505020204" pitchFamily="18" charset="0"/>
              </a:rPr>
              <a:t>:</a:t>
            </a:r>
          </a:p>
          <a:p>
            <a:pPr eaLnBrk="1" hangingPunct="1">
              <a:defRPr/>
            </a:pPr>
            <a:r>
              <a:rPr lang="pt-BR" dirty="0">
                <a:latin typeface="Clarendon BT" panose="02040704040505020204" pitchFamily="18" charset="0"/>
              </a:rPr>
              <a:t>“Há necessidade de mais íntimo estudo da Palavra de Deus; </a:t>
            </a:r>
            <a:r>
              <a:rPr lang="pt-BR" sz="4400" b="1" dirty="0">
                <a:solidFill>
                  <a:srgbClr val="FF0000"/>
                </a:solidFill>
                <a:latin typeface="Clarendon BT" panose="02040704040505020204" pitchFamily="18" charset="0"/>
              </a:rPr>
              <a:t>especialmente</a:t>
            </a:r>
            <a:r>
              <a:rPr lang="pt-BR" dirty="0">
                <a:latin typeface="Clarendon BT" panose="02040704040505020204" pitchFamily="18" charset="0"/>
              </a:rPr>
              <a:t> devem </a:t>
            </a:r>
            <a:r>
              <a:rPr lang="pt-BR" sz="5400" b="1" dirty="0">
                <a:solidFill>
                  <a:srgbClr val="0000CC"/>
                </a:solidFill>
                <a:latin typeface="Clarendon BT" panose="02040704040505020204" pitchFamily="18" charset="0"/>
              </a:rPr>
              <a:t>Daniel</a:t>
            </a:r>
            <a:r>
              <a:rPr lang="pt-BR" dirty="0">
                <a:latin typeface="Clarendon BT" panose="02040704040505020204" pitchFamily="18" charset="0"/>
              </a:rPr>
              <a:t> e </a:t>
            </a:r>
            <a:r>
              <a:rPr lang="pt-BR" sz="5400" b="1" dirty="0">
                <a:solidFill>
                  <a:schemeClr val="tx2">
                    <a:lumMod val="25000"/>
                  </a:schemeClr>
                </a:solidFill>
                <a:latin typeface="Clarendon BT" panose="02040704040505020204" pitchFamily="18" charset="0"/>
              </a:rPr>
              <a:t>Apocalipse</a:t>
            </a:r>
            <a:r>
              <a:rPr lang="pt-BR" dirty="0">
                <a:latin typeface="Clarendon BT" panose="02040704040505020204" pitchFamily="18" charset="0"/>
              </a:rPr>
              <a:t> merecer a atenção como nunca antes na história de nossa obra”.</a:t>
            </a:r>
          </a:p>
          <a:p>
            <a:pPr eaLnBrk="1" hangingPunct="1">
              <a:defRPr/>
            </a:pPr>
            <a:r>
              <a:rPr lang="pt-BR" dirty="0">
                <a:latin typeface="Clarendon BT" panose="02040704040505020204" pitchFamily="18" charset="0"/>
              </a:rPr>
              <a:t>(</a:t>
            </a:r>
            <a:r>
              <a:rPr lang="pt-BR" i="1" dirty="0">
                <a:latin typeface="Clarendon BT" panose="02040704040505020204" pitchFamily="18" charset="0"/>
              </a:rPr>
              <a:t>Testemunhos para Ministros</a:t>
            </a:r>
            <a:r>
              <a:rPr lang="pt-BR" dirty="0">
                <a:latin typeface="Clarendon BT" panose="02040704040505020204" pitchFamily="18" charset="0"/>
              </a:rPr>
              <a:t>, 112)</a:t>
            </a:r>
          </a:p>
        </p:txBody>
      </p:sp>
    </p:spTree>
    <p:extLst>
      <p:ext uri="{BB962C8B-B14F-4D97-AF65-F5344CB8AC3E}">
        <p14:creationId xmlns:p14="http://schemas.microsoft.com/office/powerpoint/2010/main" val="2878072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623392" y="1412876"/>
            <a:ext cx="11161240" cy="4680421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pt-BR" dirty="0">
                <a:solidFill>
                  <a:srgbClr val="7030A0"/>
                </a:solidFill>
                <a:latin typeface="Clarendon BT" panose="02040704040505020204" pitchFamily="18" charset="0"/>
              </a:rPr>
              <a:t>“Quando os livros de Daniel e Apocalipse forem bem compreendidos, </a:t>
            </a:r>
            <a:r>
              <a:rPr lang="pt-BR" b="1" dirty="0">
                <a:solidFill>
                  <a:schemeClr val="tx1"/>
                </a:solidFill>
                <a:latin typeface="Clarendon BT" panose="02040704040505020204" pitchFamily="18" charset="0"/>
              </a:rPr>
              <a:t>terão os crentes uma experiência religiosa inteiramente diferente</a:t>
            </a:r>
            <a:r>
              <a:rPr lang="pt-BR" dirty="0">
                <a:solidFill>
                  <a:srgbClr val="7030A0"/>
                </a:solidFill>
                <a:latin typeface="Clarendon BT" panose="02040704040505020204" pitchFamily="18" charset="0"/>
              </a:rPr>
              <a:t>. [  ] </a:t>
            </a:r>
          </a:p>
          <a:p>
            <a:pPr eaLnBrk="1" hangingPunct="1">
              <a:lnSpc>
                <a:spcPct val="90000"/>
              </a:lnSpc>
              <a:defRPr/>
            </a:pPr>
            <a:endParaRPr lang="pt-BR" dirty="0">
              <a:solidFill>
                <a:srgbClr val="7030A0"/>
              </a:solidFill>
              <a:latin typeface="Clarendon BT" panose="02040704040505020204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pt-BR" dirty="0">
                <a:solidFill>
                  <a:srgbClr val="FF0000"/>
                </a:solidFill>
                <a:latin typeface="Clarendon BT" panose="02040704040505020204" pitchFamily="18" charset="0"/>
              </a:rPr>
              <a:t>Os livros de Daniel e Apocalipse deviam ser encadernados juntos e publicados</a:t>
            </a:r>
            <a:r>
              <a:rPr lang="pt-BR" dirty="0">
                <a:solidFill>
                  <a:srgbClr val="7030A0"/>
                </a:solidFill>
                <a:latin typeface="Clarendon BT" panose="02040704040505020204" pitchFamily="18" charset="0"/>
              </a:rPr>
              <a:t>... </a:t>
            </a:r>
          </a:p>
          <a:p>
            <a:pPr eaLnBrk="1" hangingPunct="1">
              <a:lnSpc>
                <a:spcPct val="90000"/>
              </a:lnSpc>
              <a:defRPr/>
            </a:pPr>
            <a:endParaRPr lang="pt-BR" dirty="0">
              <a:solidFill>
                <a:srgbClr val="7030A0"/>
              </a:solidFill>
              <a:latin typeface="Clarendon BT" panose="02040704040505020204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pt-BR" dirty="0">
                <a:solidFill>
                  <a:srgbClr val="7030A0"/>
                </a:solidFill>
                <a:latin typeface="Clarendon BT" panose="02040704040505020204" pitchFamily="18" charset="0"/>
              </a:rPr>
              <a:t>O alvo é unir esses livros, mostrando que ambos se relacionam com os mesmos assuntos”.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pt-BR" dirty="0">
                <a:solidFill>
                  <a:srgbClr val="7030A0"/>
                </a:solidFill>
                <a:latin typeface="Clarendon BT" panose="02040704040505020204" pitchFamily="18" charset="0"/>
              </a:rPr>
              <a:t>           </a:t>
            </a:r>
            <a:r>
              <a:rPr lang="pt-BR" sz="1600" dirty="0">
                <a:latin typeface="Clarendon BT" panose="02040704040505020204" pitchFamily="18" charset="0"/>
              </a:rPr>
              <a:t>(Ellen G. </a:t>
            </a:r>
            <a:r>
              <a:rPr lang="pt-BR" sz="1600" dirty="0" err="1">
                <a:latin typeface="Clarendon BT" panose="02040704040505020204" pitchFamily="18" charset="0"/>
              </a:rPr>
              <a:t>White,</a:t>
            </a:r>
            <a:r>
              <a:rPr lang="pt-BR" sz="1600" i="1" dirty="0" err="1">
                <a:latin typeface="Clarendon BT" panose="02040704040505020204" pitchFamily="18" charset="0"/>
              </a:rPr>
              <a:t>Testemunhos</a:t>
            </a:r>
            <a:r>
              <a:rPr lang="pt-BR" sz="1600" i="1" dirty="0">
                <a:latin typeface="Clarendon BT" panose="02040704040505020204" pitchFamily="18" charset="0"/>
              </a:rPr>
              <a:t> para Ministros</a:t>
            </a:r>
            <a:r>
              <a:rPr lang="pt-BR" sz="1600" dirty="0">
                <a:latin typeface="Clarendon BT" panose="02040704040505020204" pitchFamily="18" charset="0"/>
              </a:rPr>
              <a:t>, 114, 115, 117, 118)</a:t>
            </a:r>
          </a:p>
        </p:txBody>
      </p:sp>
      <p:sp>
        <p:nvSpPr>
          <p:cNvPr id="4" name="Título 1"/>
          <p:cNvSpPr txBox="1">
            <a:spLocks/>
          </p:cNvSpPr>
          <p:nvPr/>
        </p:nvSpPr>
        <p:spPr bwMode="auto">
          <a:xfrm>
            <a:off x="1981200" y="115889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>
              <a:defRPr/>
            </a:pPr>
            <a:r>
              <a:rPr lang="en-US" kern="0" dirty="0">
                <a:solidFill>
                  <a:srgbClr val="0000CC"/>
                </a:solidFill>
                <a:latin typeface="Clarendon BT" panose="02040704040505020204" pitchFamily="18" charset="0"/>
              </a:rPr>
              <a:t>Daniel &amp; </a:t>
            </a:r>
            <a:r>
              <a:rPr lang="en-US" kern="0" dirty="0" err="1">
                <a:solidFill>
                  <a:srgbClr val="0000CC"/>
                </a:solidFill>
                <a:latin typeface="Clarendon BT" panose="02040704040505020204" pitchFamily="18" charset="0"/>
              </a:rPr>
              <a:t>Apocalipse</a:t>
            </a:r>
            <a:r>
              <a:rPr lang="en-US" kern="0" dirty="0">
                <a:solidFill>
                  <a:srgbClr val="0000CC"/>
                </a:solidFill>
                <a:latin typeface="Clarendon BT" panose="02040704040505020204" pitchFamily="18" charset="0"/>
              </a:rPr>
              <a:t> </a:t>
            </a:r>
            <a:endParaRPr lang="pt-BR" kern="0" dirty="0">
              <a:solidFill>
                <a:srgbClr val="0000CC"/>
              </a:solidFill>
              <a:latin typeface="Clarendon BT" panose="0204070404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5004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5400" y="116632"/>
            <a:ext cx="10729192" cy="1143000"/>
          </a:xfrm>
        </p:spPr>
        <p:txBody>
          <a:bodyPr>
            <a:normAutofit/>
          </a:bodyPr>
          <a:lstStyle/>
          <a:p>
            <a:r>
              <a:rPr lang="en-US" dirty="0">
                <a:latin typeface="Clarendon BT" panose="02040704040505020204" pitchFamily="18" charset="0"/>
              </a:rPr>
              <a:t>Daniel e </a:t>
            </a:r>
            <a:r>
              <a:rPr lang="en-US" dirty="0" err="1">
                <a:latin typeface="Clarendon BT" panose="02040704040505020204" pitchFamily="18" charset="0"/>
              </a:rPr>
              <a:t>João</a:t>
            </a:r>
            <a:r>
              <a:rPr lang="en-US" dirty="0">
                <a:latin typeface="Clarendon BT" panose="02040704040505020204" pitchFamily="18" charset="0"/>
              </a:rPr>
              <a:t> </a:t>
            </a:r>
            <a:r>
              <a:rPr lang="en-US" dirty="0" err="1">
                <a:latin typeface="Clarendon BT" panose="02040704040505020204" pitchFamily="18" charset="0"/>
              </a:rPr>
              <a:t>usam</a:t>
            </a:r>
            <a:r>
              <a:rPr lang="en-US" dirty="0">
                <a:latin typeface="Clarendon BT" panose="02040704040505020204" pitchFamily="18" charset="0"/>
              </a:rPr>
              <a:t> </a:t>
            </a:r>
            <a:r>
              <a:rPr lang="en-US" dirty="0" err="1">
                <a:latin typeface="Clarendon BT" panose="02040704040505020204" pitchFamily="18" charset="0"/>
              </a:rPr>
              <a:t>Símbolos</a:t>
            </a:r>
            <a:r>
              <a:rPr lang="en-US" dirty="0">
                <a:latin typeface="Clarendon BT" panose="02040704040505020204" pitchFamily="18" charset="0"/>
              </a:rPr>
              <a:t> e </a:t>
            </a:r>
            <a:r>
              <a:rPr lang="en-US" dirty="0" err="1">
                <a:latin typeface="Clarendon BT" panose="02040704040505020204" pitchFamily="18" charset="0"/>
              </a:rPr>
              <a:t>Figuras</a:t>
            </a:r>
            <a:endParaRPr lang="pt-BR" dirty="0">
              <a:latin typeface="Clarendon BT" panose="02040704040505020204" pitchFamily="18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5399" y="1465658"/>
            <a:ext cx="4249970" cy="31874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58" name="Picture 2" descr="http://4.bp.blogspot.com/_4U20L20Beg4/RjctwTq9bbI/AAAAAAAAAJU/KgbJBF7jbbA/s320/daniel+(20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2496" y="1381124"/>
            <a:ext cx="3779903" cy="2539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2" name="Picture 6" descr="http://photos1.blogger.com/blogger/4022/2253/1600/Beasts_Daniel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4724" y="1381124"/>
            <a:ext cx="2891877" cy="3477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4" name="Picture 8" descr="http://4.bp.blogspot.com/-DJjF8BO36nI/UNONgNquhCI/AAAAAAAAA-4/8lBWqH0nxbU/s1600/A+Besta+do+apocalipse+jpg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2497" y="4267191"/>
            <a:ext cx="3779903" cy="254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3042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444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6911879"/>
              </p:ext>
            </p:extLst>
          </p:nvPr>
        </p:nvGraphicFramePr>
        <p:xfrm>
          <a:off x="3048000" y="3175"/>
          <a:ext cx="9144000" cy="685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11881398" imgH="8907872" progId="Photoshop.Image.5">
                  <p:embed/>
                </p:oleObj>
              </mc:Choice>
              <mc:Fallback>
                <p:oleObj name="Image" r:id="rId2" imgW="11881398" imgH="8907872" progId="Photoshop.Image.5">
                  <p:embed/>
                  <p:pic>
                    <p:nvPicPr>
                      <p:cNvPr id="18444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3175"/>
                        <a:ext cx="9144000" cy="685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335360" y="116632"/>
            <a:ext cx="10801200" cy="1200329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BR" sz="3600" b="1" dirty="0">
                <a:solidFill>
                  <a:schemeClr val="tx1"/>
                </a:solidFill>
                <a:latin typeface="Clarendon BT" panose="02040704040505020204" pitchFamily="18" charset="0"/>
              </a:rPr>
              <a:t>Por que Jesus falou em parábolas e nos deu o livro do Apocalipse em símbolos?</a:t>
            </a:r>
          </a:p>
        </p:txBody>
      </p:sp>
      <p:sp>
        <p:nvSpPr>
          <p:cNvPr id="18441" name="Text Box 9"/>
          <p:cNvSpPr txBox="1">
            <a:spLocks noChangeArrowheads="1"/>
          </p:cNvSpPr>
          <p:nvPr/>
        </p:nvSpPr>
        <p:spPr bwMode="auto">
          <a:xfrm>
            <a:off x="335360" y="2348880"/>
            <a:ext cx="6408712" cy="384560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pt-BR" sz="3200" b="1" dirty="0">
                <a:solidFill>
                  <a:schemeClr val="tx1"/>
                </a:solidFill>
                <a:latin typeface="Clarendon BT" panose="02040704040505020204" pitchFamily="18" charset="0"/>
              </a:rPr>
              <a:t>“</a:t>
            </a:r>
            <a:r>
              <a:rPr lang="pt-BR" sz="3200" b="1" dirty="0">
                <a:solidFill>
                  <a:srgbClr val="0000FF"/>
                </a:solidFill>
                <a:latin typeface="Clarendon BT" panose="02040704040505020204" pitchFamily="18" charset="0"/>
              </a:rPr>
              <a:t>A vós outros [aos discípulos] é dado conhecer os mistérios do reino   de Deus; </a:t>
            </a:r>
            <a:r>
              <a:rPr lang="pt-BR" sz="3200" b="1" dirty="0">
                <a:solidFill>
                  <a:schemeClr val="tx1"/>
                </a:solidFill>
                <a:latin typeface="Clarendon BT" panose="02040704040505020204" pitchFamily="18" charset="0"/>
              </a:rPr>
              <a:t>aos demais, fala-se por parábolas, para que, vendo, não vejam; e, ouvindo, não entendam” (Lucas 8:10). </a:t>
            </a:r>
          </a:p>
        </p:txBody>
      </p:sp>
    </p:spTree>
    <p:extLst>
      <p:ext uri="{BB962C8B-B14F-4D97-AF65-F5344CB8AC3E}">
        <p14:creationId xmlns:p14="http://schemas.microsoft.com/office/powerpoint/2010/main" val="889154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4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690471" y="181808"/>
            <a:ext cx="7637778" cy="3705373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10000"/>
              </a:lnSpc>
              <a:spcBef>
                <a:spcPct val="50000"/>
              </a:spcBef>
            </a:pPr>
            <a:r>
              <a:rPr lang="pt-BR" sz="3600" b="1" dirty="0">
                <a:solidFill>
                  <a:schemeClr val="tx1"/>
                </a:solidFill>
                <a:latin typeface="Clarendon BT" panose="02040704040505020204" pitchFamily="18" charset="0"/>
              </a:rPr>
              <a:t>Dessa forma, somente os que estavam verdadeiramente interessados na mensagem de Deus compreendiam, pois buscavam explicação e persistiam na busca.</a:t>
            </a:r>
          </a:p>
        </p:txBody>
      </p:sp>
      <p:sp>
        <p:nvSpPr>
          <p:cNvPr id="20489" name="Text Box 9"/>
          <p:cNvSpPr txBox="1">
            <a:spLocks noChangeArrowheads="1"/>
          </p:cNvSpPr>
          <p:nvPr/>
        </p:nvSpPr>
        <p:spPr bwMode="auto">
          <a:xfrm>
            <a:off x="755655" y="4293096"/>
            <a:ext cx="11028977" cy="2308324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BR" sz="3200" dirty="0">
                <a:latin typeface="Clarendon BT" panose="02040704040505020204" pitchFamily="18" charset="0"/>
              </a:rPr>
              <a:t>Deve-se lembrar, também, que João estava preso em </a:t>
            </a:r>
            <a:r>
              <a:rPr lang="pt-BR" sz="3200" dirty="0" err="1">
                <a:latin typeface="Clarendon BT" panose="02040704040505020204" pitchFamily="18" charset="0"/>
              </a:rPr>
              <a:t>Patmos</a:t>
            </a:r>
            <a:r>
              <a:rPr lang="pt-BR" sz="3200" dirty="0">
                <a:latin typeface="Clarendon BT" panose="02040704040505020204" pitchFamily="18" charset="0"/>
              </a:rPr>
              <a:t>, e para que sua mensagem pudesse chegar até as igrejas, </a:t>
            </a:r>
            <a:r>
              <a:rPr lang="pt-BR" sz="4000" b="1" dirty="0">
                <a:solidFill>
                  <a:srgbClr val="FF0000"/>
                </a:solidFill>
                <a:latin typeface="Clarendon BT" panose="02040704040505020204" pitchFamily="18" charset="0"/>
              </a:rPr>
              <a:t>precisava estar codificada</a:t>
            </a:r>
            <a:r>
              <a:rPr lang="pt-BR" sz="3200" dirty="0">
                <a:latin typeface="Clarendon BT" panose="02040704040505020204" pitchFamily="18" charset="0"/>
              </a:rPr>
              <a:t>. </a:t>
            </a:r>
            <a:r>
              <a:rPr lang="pt-BR" sz="4000" dirty="0">
                <a:solidFill>
                  <a:srgbClr val="0000FF"/>
                </a:solidFill>
                <a:latin typeface="Clarendon BT" panose="02040704040505020204" pitchFamily="18" charset="0"/>
              </a:rPr>
              <a:t>Os cristãos entendiam a mensagem.</a:t>
            </a:r>
            <a:endParaRPr lang="pt-BR" sz="3200" dirty="0">
              <a:solidFill>
                <a:srgbClr val="0000FF"/>
              </a:solidFill>
              <a:latin typeface="Clarendon BT" panose="02040704040505020204" pitchFamily="18" charset="0"/>
            </a:endParaRPr>
          </a:p>
        </p:txBody>
      </p:sp>
      <p:graphicFrame>
        <p:nvGraphicFramePr>
          <p:cNvPr id="20494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5307125"/>
              </p:ext>
            </p:extLst>
          </p:nvPr>
        </p:nvGraphicFramePr>
        <p:xfrm>
          <a:off x="9136574" y="136525"/>
          <a:ext cx="2914650" cy="329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3926580" imgH="4434875" progId="Photoshop.Image.5">
                  <p:embed/>
                </p:oleObj>
              </mc:Choice>
              <mc:Fallback>
                <p:oleObj name="Image" r:id="rId2" imgW="3926580" imgH="4434875" progId="Photoshop.Image.5">
                  <p:embed/>
                  <p:pic>
                    <p:nvPicPr>
                      <p:cNvPr id="20494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36574" y="136525"/>
                        <a:ext cx="2914650" cy="3292475"/>
                      </a:xfrm>
                      <a:prstGeom prst="rect">
                        <a:avLst/>
                      </a:prstGeom>
                      <a:noFill/>
                      <a:ln w="28575">
                        <a:solidFill>
                          <a:srgbClr val="FFCC66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18999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70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850" y="0"/>
            <a:ext cx="1217632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367" name="Text Box 7"/>
          <p:cNvSpPr txBox="1">
            <a:spLocks noChangeArrowheads="1"/>
          </p:cNvSpPr>
          <p:nvPr/>
        </p:nvSpPr>
        <p:spPr bwMode="auto">
          <a:xfrm>
            <a:off x="479376" y="1947092"/>
            <a:ext cx="11233248" cy="344402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pt-BR" sz="4000" b="1" dirty="0">
                <a:solidFill>
                  <a:schemeClr val="tx1"/>
                </a:solidFill>
                <a:latin typeface="Clarendon BT" panose="02040704040505020204" pitchFamily="18" charset="0"/>
              </a:rPr>
              <a:t>27 livros dos 39 do Antigo Testamento são citados no Apocalipse; e de seus 404 versículos, 276 são citações de outros autores bíblicos. Por isso, </a:t>
            </a:r>
            <a:r>
              <a:rPr lang="pt-BR" sz="4000" b="1" dirty="0">
                <a:solidFill>
                  <a:srgbClr val="FF0000"/>
                </a:solidFill>
                <a:latin typeface="Clarendon BT" panose="02040704040505020204" pitchFamily="18" charset="0"/>
              </a:rPr>
              <a:t>a chave para entender o Apocalipse é a própria Bíblia</a:t>
            </a:r>
            <a:r>
              <a:rPr lang="pt-BR" sz="4000" b="1" dirty="0">
                <a:solidFill>
                  <a:schemeClr val="tx1"/>
                </a:solidFill>
                <a:latin typeface="Clarendon BT" panose="02040704040505020204" pitchFamily="18" charset="0"/>
              </a:rPr>
              <a:t>,                           e nada mais.</a:t>
            </a:r>
          </a:p>
        </p:txBody>
      </p:sp>
      <p:pic>
        <p:nvPicPr>
          <p:cNvPr id="15368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609600"/>
            <a:ext cx="2895600" cy="135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6249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51384" y="476672"/>
            <a:ext cx="11377264" cy="547260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  <a:defRPr/>
            </a:pPr>
            <a:r>
              <a:rPr lang="en-US" sz="6000" dirty="0">
                <a:solidFill>
                  <a:srgbClr val="FF0000"/>
                </a:solidFill>
                <a:latin typeface="Clarendon BT" panose="02040704040505020204" pitchFamily="18" charset="0"/>
              </a:rPr>
              <a:t>NO APOCALIPSE</a:t>
            </a:r>
          </a:p>
          <a:p>
            <a:pPr algn="ctr">
              <a:buNone/>
              <a:defRPr/>
            </a:pPr>
            <a:r>
              <a:rPr lang="pt-BR" sz="5400" dirty="0">
                <a:latin typeface="Clarendon BT" panose="02040704040505020204" pitchFamily="18" charset="0"/>
              </a:rPr>
              <a:t>“Foram esboçados diante de João os acontecimentos que teriam lugar no </a:t>
            </a:r>
            <a:r>
              <a:rPr lang="pt-BR" sz="5400" dirty="0">
                <a:solidFill>
                  <a:srgbClr val="0000FF"/>
                </a:solidFill>
                <a:latin typeface="Clarendon BT" panose="02040704040505020204" pitchFamily="18" charset="0"/>
              </a:rPr>
              <a:t>final da história deste mundo</a:t>
            </a:r>
            <a:r>
              <a:rPr lang="pt-BR" sz="5400" dirty="0">
                <a:latin typeface="Clarendon BT" panose="02040704040505020204" pitchFamily="18" charset="0"/>
              </a:rPr>
              <a:t>”. </a:t>
            </a:r>
          </a:p>
          <a:p>
            <a:pPr>
              <a:buNone/>
              <a:defRPr/>
            </a:pPr>
            <a:r>
              <a:rPr lang="pt-BR" sz="4400" dirty="0">
                <a:latin typeface="Clarendon BT" panose="02040704040505020204" pitchFamily="18" charset="0"/>
              </a:rPr>
              <a:t> </a:t>
            </a:r>
            <a:r>
              <a:rPr lang="pt-BR" dirty="0">
                <a:latin typeface="Clarendon BT" panose="02040704040505020204" pitchFamily="18" charset="0"/>
              </a:rPr>
              <a:t>(Ellen G. White, </a:t>
            </a:r>
            <a:r>
              <a:rPr lang="pt-BR" i="1" dirty="0">
                <a:latin typeface="Clarendon BT" panose="02040704040505020204" pitchFamily="18" charset="0"/>
              </a:rPr>
              <a:t>Atos dos Apóstolos</a:t>
            </a:r>
            <a:r>
              <a:rPr lang="pt-BR" dirty="0">
                <a:latin typeface="Clarendon BT" panose="02040704040505020204" pitchFamily="18" charset="0"/>
              </a:rPr>
              <a:t>, 568-577)            </a:t>
            </a:r>
            <a:endParaRPr lang="pt-BR" sz="4400" dirty="0">
              <a:latin typeface="Clarendon BT" panose="02040704040505020204" pitchFamily="18" charset="0"/>
            </a:endParaRPr>
          </a:p>
          <a:p>
            <a:pPr>
              <a:buNone/>
              <a:defRPr/>
            </a:pPr>
            <a:endParaRPr lang="pt-BR" sz="4400" dirty="0">
              <a:latin typeface="Clarendon BT" panose="02040704040505020204" pitchFamily="18" charset="0"/>
            </a:endParaRPr>
          </a:p>
          <a:p>
            <a:endParaRPr lang="pt-BR" sz="4400" dirty="0">
              <a:latin typeface="Clarendon BT" panose="0204070404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7551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3" descr="0501031X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37" name="Rectangle 5"/>
          <p:cNvSpPr>
            <a:spLocks noGrp="1" noChangeArrowheads="1"/>
          </p:cNvSpPr>
          <p:nvPr>
            <p:ph type="title"/>
          </p:nvPr>
        </p:nvSpPr>
        <p:spPr>
          <a:xfrm>
            <a:off x="479376" y="692696"/>
            <a:ext cx="11233248" cy="5472608"/>
          </a:xfr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pt-BR" sz="7300" b="1" dirty="0">
                <a:solidFill>
                  <a:schemeClr val="tx1"/>
                </a:solidFill>
                <a:latin typeface="Clarendon BT" panose="02040704040505020204" pitchFamily="18" charset="0"/>
                <a:cs typeface="Times New Roman" pitchFamily="18" charset="0"/>
              </a:rPr>
              <a:t>Iniciemos o estudo do capítulo 1 e juntos descubramos os mistérios do Apocalipse. </a:t>
            </a:r>
            <a:br>
              <a:rPr lang="pt-BR" sz="4800" b="1" dirty="0">
                <a:solidFill>
                  <a:schemeClr val="tx1"/>
                </a:solidFill>
                <a:latin typeface="Clarendon BT" panose="02040704040505020204" pitchFamily="18" charset="0"/>
                <a:cs typeface="Times New Roman" pitchFamily="18" charset="0"/>
              </a:rPr>
            </a:br>
            <a:endParaRPr lang="pt-PT" sz="4800" b="1" dirty="0">
              <a:solidFill>
                <a:schemeClr val="tx1"/>
              </a:solidFill>
              <a:latin typeface="Clarendon BT" panose="020407040405050202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3246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 descr="B_04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5924" y="260648"/>
            <a:ext cx="5940152" cy="4455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23" name="Rectangle 7"/>
          <p:cNvSpPr>
            <a:spLocks noGrp="1" noChangeArrowheads="1"/>
          </p:cNvSpPr>
          <p:nvPr>
            <p:ph type="title"/>
          </p:nvPr>
        </p:nvSpPr>
        <p:spPr>
          <a:xfrm>
            <a:off x="551384" y="3717032"/>
            <a:ext cx="11017224" cy="2880320"/>
          </a:xfr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pt-BR" sz="4800" b="1" dirty="0">
                <a:solidFill>
                  <a:schemeClr val="tx1"/>
                </a:solidFill>
                <a:latin typeface="Clarendon BT" panose="02040704040505020204" pitchFamily="18" charset="0"/>
                <a:cs typeface="Times New Roman" pitchFamily="18" charset="0"/>
              </a:rPr>
              <a:t>Apocalipse</a:t>
            </a:r>
            <a:br>
              <a:rPr lang="pt-BR" sz="4800" b="1" dirty="0">
                <a:solidFill>
                  <a:schemeClr val="tx1"/>
                </a:solidFill>
                <a:latin typeface="Clarendon BT" panose="02040704040505020204" pitchFamily="18" charset="0"/>
                <a:cs typeface="Times New Roman" pitchFamily="18" charset="0"/>
              </a:rPr>
            </a:br>
            <a:r>
              <a:rPr lang="pt-BR" sz="4800" b="1" dirty="0">
                <a:solidFill>
                  <a:schemeClr val="tx1"/>
                </a:solidFill>
                <a:latin typeface="Clarendon BT" panose="02040704040505020204" pitchFamily="18" charset="0"/>
                <a:cs typeface="Times New Roman" pitchFamily="18" charset="0"/>
              </a:rPr>
              <a:t> </a:t>
            </a:r>
            <a:r>
              <a:rPr lang="pt-BR" sz="4800" b="1" dirty="0">
                <a:solidFill>
                  <a:srgbClr val="FF0000"/>
                </a:solidFill>
                <a:latin typeface="Clarendon BT" panose="02040704040505020204" pitchFamily="18" charset="0"/>
                <a:cs typeface="Times New Roman" pitchFamily="18" charset="0"/>
              </a:rPr>
              <a:t>(</a:t>
            </a:r>
            <a:r>
              <a:rPr lang="pt-BR" sz="4800" b="1" i="1" dirty="0">
                <a:solidFill>
                  <a:srgbClr val="FF0000"/>
                </a:solidFill>
                <a:latin typeface="Clarendon BT" panose="02040704040505020204" pitchFamily="18" charset="0"/>
                <a:cs typeface="Times New Roman" pitchFamily="18" charset="0"/>
              </a:rPr>
              <a:t>Revelação</a:t>
            </a:r>
            <a:r>
              <a:rPr lang="pt-BR" sz="4800" b="1" dirty="0">
                <a:solidFill>
                  <a:srgbClr val="FF0000"/>
                </a:solidFill>
                <a:latin typeface="Clarendon BT" panose="02040704040505020204" pitchFamily="18" charset="0"/>
                <a:cs typeface="Times New Roman" pitchFamily="18" charset="0"/>
              </a:rPr>
              <a:t> no original grego) </a:t>
            </a:r>
            <a:r>
              <a:rPr lang="pt-BR" sz="4800" b="1" dirty="0">
                <a:solidFill>
                  <a:schemeClr val="tx1"/>
                </a:solidFill>
                <a:latin typeface="Clarendon BT" panose="02040704040505020204" pitchFamily="18" charset="0"/>
                <a:cs typeface="Times New Roman" pitchFamily="18" charset="0"/>
              </a:rPr>
              <a:t>Significa simplesmente desvendar, revelar ou mostrar algo.</a:t>
            </a:r>
            <a:r>
              <a:rPr lang="pt-PT" sz="4800" b="1" dirty="0">
                <a:solidFill>
                  <a:schemeClr val="tx1"/>
                </a:solidFill>
                <a:latin typeface="Clarendon BT" panose="020407040405050202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4506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351584" y="332657"/>
            <a:ext cx="7772400" cy="1008112"/>
          </a:xfrm>
        </p:spPr>
        <p:txBody>
          <a:bodyPr>
            <a:normAutofit/>
          </a:bodyPr>
          <a:lstStyle/>
          <a:p>
            <a:r>
              <a:rPr lang="en-US" dirty="0" err="1">
                <a:solidFill>
                  <a:srgbClr val="0000FF"/>
                </a:solidFill>
                <a:latin typeface="Clarendon BT" panose="02040704040505020204" pitchFamily="18" charset="0"/>
              </a:rPr>
              <a:t>Apocalipse</a:t>
            </a:r>
            <a:r>
              <a:rPr lang="en-US" dirty="0">
                <a:solidFill>
                  <a:srgbClr val="0000FF"/>
                </a:solidFill>
                <a:latin typeface="Clarendon BT" panose="02040704040505020204" pitchFamily="18" charset="0"/>
              </a:rPr>
              <a:t> </a:t>
            </a:r>
            <a:r>
              <a:rPr lang="en-US" dirty="0" err="1">
                <a:solidFill>
                  <a:srgbClr val="0000FF"/>
                </a:solidFill>
                <a:latin typeface="Clarendon BT" panose="02040704040505020204" pitchFamily="18" charset="0"/>
              </a:rPr>
              <a:t>Capítulo</a:t>
            </a:r>
            <a:r>
              <a:rPr lang="en-US" dirty="0">
                <a:solidFill>
                  <a:srgbClr val="0000FF"/>
                </a:solidFill>
                <a:latin typeface="Clarendon BT" panose="02040704040505020204" pitchFamily="18" charset="0"/>
              </a:rPr>
              <a:t> 01:1 e 2</a:t>
            </a:r>
            <a:endParaRPr lang="pt-BR" dirty="0">
              <a:solidFill>
                <a:srgbClr val="0000FF"/>
              </a:solidFill>
              <a:latin typeface="Clarendon BT" panose="02040704040505020204" pitchFamily="18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07368" y="1628800"/>
            <a:ext cx="11521280" cy="439248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en-US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Revelação</a:t>
            </a:r>
            <a:r>
              <a:rPr lang="en-US" sz="3600" dirty="0">
                <a:solidFill>
                  <a:schemeClr val="tx1"/>
                </a:solidFill>
                <a:latin typeface="Clarendon BT" panose="02040704040505020204" pitchFamily="18" charset="0"/>
              </a:rPr>
              <a:t> de Jesus Cristo, que Deus </a:t>
            </a:r>
            <a:r>
              <a:rPr lang="en-US" sz="3600" dirty="0" err="1">
                <a:solidFill>
                  <a:schemeClr val="tx1"/>
                </a:solidFill>
                <a:latin typeface="Clarendon BT" panose="02040704040505020204" pitchFamily="18" charset="0"/>
              </a:rPr>
              <a:t>lhe</a:t>
            </a:r>
            <a:r>
              <a:rPr lang="en-US" sz="3600" dirty="0">
                <a:solidFill>
                  <a:schemeClr val="tx1"/>
                </a:solidFill>
                <a:latin typeface="Clarendon BT" panose="02040704040505020204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larendon BT" panose="02040704040505020204" pitchFamily="18" charset="0"/>
              </a:rPr>
              <a:t>deu</a:t>
            </a:r>
            <a:r>
              <a:rPr lang="en-US" sz="3600" dirty="0">
                <a:solidFill>
                  <a:schemeClr val="tx1"/>
                </a:solidFill>
                <a:latin typeface="Clarendon BT" panose="02040704040505020204" pitchFamily="18" charset="0"/>
              </a:rPr>
              <a:t> para </a:t>
            </a:r>
            <a:r>
              <a:rPr lang="en-US" sz="3600" dirty="0" err="1">
                <a:solidFill>
                  <a:schemeClr val="tx1"/>
                </a:solidFill>
                <a:latin typeface="Clarendon BT" panose="02040704040505020204" pitchFamily="18" charset="0"/>
              </a:rPr>
              <a:t>mostrar</a:t>
            </a:r>
            <a:r>
              <a:rPr lang="en-US" sz="3600" dirty="0">
                <a:solidFill>
                  <a:schemeClr val="tx1"/>
                </a:solidFill>
                <a:latin typeface="Clarendon BT" panose="02040704040505020204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larendon BT" panose="02040704040505020204" pitchFamily="18" charset="0"/>
              </a:rPr>
              <a:t>aos</a:t>
            </a:r>
            <a:r>
              <a:rPr lang="en-US" sz="3600" dirty="0">
                <a:solidFill>
                  <a:schemeClr val="tx1"/>
                </a:solidFill>
                <a:latin typeface="Clarendon BT" panose="02040704040505020204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larendon BT" panose="02040704040505020204" pitchFamily="18" charset="0"/>
              </a:rPr>
              <a:t>seus</a:t>
            </a:r>
            <a:r>
              <a:rPr lang="en-US" sz="3600" dirty="0">
                <a:solidFill>
                  <a:schemeClr val="tx1"/>
                </a:solidFill>
                <a:latin typeface="Clarendon BT" panose="02040704040505020204" pitchFamily="18" charset="0"/>
              </a:rPr>
              <a:t> servos 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o que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em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 breve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há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 de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acontecer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. </a:t>
            </a:r>
          </a:p>
          <a:p>
            <a:pPr algn="l"/>
            <a:r>
              <a:rPr lang="en-US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Ele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enviou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 o </a:t>
            </a:r>
            <a:r>
              <a:rPr lang="en-US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seu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anjo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larendon BT" panose="02040704040505020204" pitchFamily="18" charset="0"/>
              </a:rPr>
              <a:t>para</a:t>
            </a:r>
            <a:r>
              <a:rPr lang="en-US" sz="3600" dirty="0">
                <a:solidFill>
                  <a:schemeClr val="tx1"/>
                </a:solidFill>
                <a:latin typeface="Clarendon BT" panose="02040704040505020204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larendon BT" panose="02040704040505020204" pitchFamily="18" charset="0"/>
              </a:rPr>
              <a:t>torná</a:t>
            </a:r>
            <a:r>
              <a:rPr lang="en-US" sz="3600" dirty="0">
                <a:solidFill>
                  <a:schemeClr val="tx1"/>
                </a:solidFill>
                <a:latin typeface="Clarendon BT" panose="02040704040505020204" pitchFamily="18" charset="0"/>
              </a:rPr>
              <a:t>-la </a:t>
            </a:r>
            <a:r>
              <a:rPr lang="en-US" sz="3600" dirty="0" err="1">
                <a:solidFill>
                  <a:schemeClr val="tx1"/>
                </a:solidFill>
                <a:latin typeface="Clarendon BT" panose="02040704040505020204" pitchFamily="18" charset="0"/>
              </a:rPr>
              <a:t>conhecida</a:t>
            </a:r>
            <a:r>
              <a:rPr lang="en-US" sz="3600" dirty="0">
                <a:solidFill>
                  <a:schemeClr val="tx1"/>
                </a:solidFill>
                <a:latin typeface="Clarendon BT" panose="02040704040505020204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larendon BT" panose="02040704040505020204" pitchFamily="18" charset="0"/>
              </a:rPr>
              <a:t>ao</a:t>
            </a:r>
            <a:r>
              <a:rPr lang="en-US" sz="3600" dirty="0">
                <a:solidFill>
                  <a:schemeClr val="tx1"/>
                </a:solidFill>
                <a:latin typeface="Clarendon BT" panose="02040704040505020204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larendon BT" panose="02040704040505020204" pitchFamily="18" charset="0"/>
              </a:rPr>
              <a:t>seu</a:t>
            </a:r>
            <a:r>
              <a:rPr lang="en-US" sz="3600" dirty="0">
                <a:solidFill>
                  <a:schemeClr val="tx1"/>
                </a:solidFill>
                <a:latin typeface="Clarendon BT" panose="02040704040505020204" pitchFamily="18" charset="0"/>
              </a:rPr>
              <a:t> servo </a:t>
            </a:r>
            <a:r>
              <a:rPr lang="en-US" sz="3600" dirty="0" err="1">
                <a:solidFill>
                  <a:schemeClr val="tx1"/>
                </a:solidFill>
                <a:latin typeface="Clarendon BT" panose="02040704040505020204" pitchFamily="18" charset="0"/>
              </a:rPr>
              <a:t>João</a:t>
            </a:r>
            <a:r>
              <a:rPr lang="en-US" sz="3600" dirty="0">
                <a:solidFill>
                  <a:schemeClr val="tx1"/>
                </a:solidFill>
                <a:latin typeface="Clarendon BT" panose="02040704040505020204" pitchFamily="18" charset="0"/>
              </a:rPr>
              <a:t>, </a:t>
            </a:r>
            <a:r>
              <a:rPr lang="en-US" sz="3600" dirty="0" err="1">
                <a:solidFill>
                  <a:schemeClr val="tx1"/>
                </a:solidFill>
                <a:latin typeface="Clarendon BT" panose="02040704040505020204" pitchFamily="18" charset="0"/>
              </a:rPr>
              <a:t>que</a:t>
            </a:r>
            <a:r>
              <a:rPr lang="en-US" sz="3600" dirty="0">
                <a:solidFill>
                  <a:schemeClr val="tx1"/>
                </a:solidFill>
                <a:latin typeface="Clarendon BT" panose="02040704040505020204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larendon BT" panose="02040704040505020204" pitchFamily="18" charset="0"/>
              </a:rPr>
              <a:t>dá</a:t>
            </a:r>
            <a:r>
              <a:rPr lang="en-US" sz="3600" dirty="0">
                <a:solidFill>
                  <a:schemeClr val="tx1"/>
                </a:solidFill>
                <a:latin typeface="Clarendon BT" panose="02040704040505020204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larendon BT" panose="02040704040505020204" pitchFamily="18" charset="0"/>
              </a:rPr>
              <a:t>testemunho</a:t>
            </a:r>
            <a:r>
              <a:rPr lang="en-US" sz="3600" dirty="0">
                <a:solidFill>
                  <a:schemeClr val="tx1"/>
                </a:solidFill>
                <a:latin typeface="Clarendon BT" panose="02040704040505020204" pitchFamily="18" charset="0"/>
              </a:rPr>
              <a:t> de </a:t>
            </a:r>
            <a:r>
              <a:rPr lang="en-US" sz="3600" dirty="0" err="1">
                <a:solidFill>
                  <a:schemeClr val="tx1"/>
                </a:solidFill>
                <a:latin typeface="Clarendon BT" panose="02040704040505020204" pitchFamily="18" charset="0"/>
              </a:rPr>
              <a:t>tudo</a:t>
            </a:r>
            <a:r>
              <a:rPr lang="en-US" sz="3600" dirty="0">
                <a:solidFill>
                  <a:schemeClr val="tx1"/>
                </a:solidFill>
                <a:latin typeface="Clarendon BT" panose="02040704040505020204" pitchFamily="18" charset="0"/>
              </a:rPr>
              <a:t> o </a:t>
            </a:r>
            <a:r>
              <a:rPr lang="en-US" sz="3600" dirty="0" err="1">
                <a:solidFill>
                  <a:schemeClr val="tx1"/>
                </a:solidFill>
                <a:latin typeface="Clarendon BT" panose="02040704040505020204" pitchFamily="18" charset="0"/>
              </a:rPr>
              <a:t>que</a:t>
            </a:r>
            <a:r>
              <a:rPr lang="en-US" sz="3600" dirty="0">
                <a:solidFill>
                  <a:schemeClr val="tx1"/>
                </a:solidFill>
                <a:latin typeface="Clarendon BT" panose="02040704040505020204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larendon BT" panose="02040704040505020204" pitchFamily="18" charset="0"/>
              </a:rPr>
              <a:t>viu</a:t>
            </a:r>
            <a:r>
              <a:rPr lang="en-US" sz="3600" dirty="0">
                <a:solidFill>
                  <a:schemeClr val="tx1"/>
                </a:solidFill>
                <a:latin typeface="Clarendon BT" panose="02040704040505020204" pitchFamily="18" charset="0"/>
              </a:rPr>
              <a:t>, </a:t>
            </a:r>
            <a:r>
              <a:rPr lang="en-US" sz="3600" dirty="0" err="1">
                <a:solidFill>
                  <a:schemeClr val="tx1"/>
                </a:solidFill>
                <a:latin typeface="Clarendon BT" panose="02040704040505020204" pitchFamily="18" charset="0"/>
              </a:rPr>
              <a:t>isto</a:t>
            </a:r>
            <a:r>
              <a:rPr lang="en-US" sz="3600" dirty="0">
                <a:solidFill>
                  <a:schemeClr val="tx1"/>
                </a:solidFill>
                <a:latin typeface="Clarendon BT" panose="02040704040505020204" pitchFamily="18" charset="0"/>
              </a:rPr>
              <a:t> é, a </a:t>
            </a:r>
            <a:r>
              <a:rPr lang="en-US" sz="3600" dirty="0" err="1">
                <a:solidFill>
                  <a:schemeClr val="tx1"/>
                </a:solidFill>
                <a:latin typeface="Clarendon BT" panose="02040704040505020204" pitchFamily="18" charset="0"/>
              </a:rPr>
              <a:t>palavra</a:t>
            </a:r>
            <a:r>
              <a:rPr lang="en-US" sz="3600" dirty="0">
                <a:solidFill>
                  <a:schemeClr val="tx1"/>
                </a:solidFill>
                <a:latin typeface="Clarendon BT" panose="02040704040505020204" pitchFamily="18" charset="0"/>
              </a:rPr>
              <a:t> de Deus e do </a:t>
            </a:r>
            <a:r>
              <a:rPr lang="en-US" sz="3600" dirty="0" err="1">
                <a:solidFill>
                  <a:schemeClr val="tx1"/>
                </a:solidFill>
                <a:latin typeface="Clarendon BT" panose="02040704040505020204" pitchFamily="18" charset="0"/>
              </a:rPr>
              <a:t>testemunho</a:t>
            </a:r>
            <a:r>
              <a:rPr lang="en-US" sz="3600" dirty="0">
                <a:solidFill>
                  <a:schemeClr val="tx1"/>
                </a:solidFill>
                <a:latin typeface="Clarendon BT" panose="02040704040505020204" pitchFamily="18" charset="0"/>
              </a:rPr>
              <a:t> de Jesus Cristo.</a:t>
            </a:r>
            <a:endParaRPr lang="pt-BR" sz="3600" dirty="0">
              <a:solidFill>
                <a:schemeClr val="tx1"/>
              </a:solidFill>
              <a:latin typeface="Clarendon BT" panose="02040704040505020204" pitchFamily="18" charset="0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52C4FF55-4803-51BF-B483-8042BC03EACA}"/>
              </a:ext>
            </a:extLst>
          </p:cNvPr>
          <p:cNvSpPr/>
          <p:nvPr/>
        </p:nvSpPr>
        <p:spPr>
          <a:xfrm>
            <a:off x="6744072" y="2204864"/>
            <a:ext cx="3960440" cy="72008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32B05CDA-940A-CA7E-6983-072DCD1E9778}"/>
              </a:ext>
            </a:extLst>
          </p:cNvPr>
          <p:cNvSpPr/>
          <p:nvPr/>
        </p:nvSpPr>
        <p:spPr>
          <a:xfrm>
            <a:off x="435428" y="4509120"/>
            <a:ext cx="3572340" cy="72008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2021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7" name="Rectangle 3"/>
          <p:cNvSpPr>
            <a:spLocks noGrp="1" noChangeArrowheads="1"/>
          </p:cNvSpPr>
          <p:nvPr>
            <p:ph type="title"/>
          </p:nvPr>
        </p:nvSpPr>
        <p:spPr>
          <a:xfrm>
            <a:off x="353727" y="1196752"/>
            <a:ext cx="6480720" cy="4824536"/>
          </a:xfr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pt-BR" sz="5400" b="1" dirty="0">
                <a:latin typeface="Clarendon BT" panose="02040704040505020204" pitchFamily="18" charset="0"/>
                <a:cs typeface="Times New Roman" pitchFamily="18" charset="0"/>
              </a:rPr>
              <a:t>Apocalipse</a:t>
            </a:r>
            <a:br>
              <a:rPr lang="pt-BR" sz="5400" b="1" dirty="0">
                <a:latin typeface="Clarendon BT" panose="02040704040505020204" pitchFamily="18" charset="0"/>
                <a:cs typeface="Times New Roman" pitchFamily="18" charset="0"/>
              </a:rPr>
            </a:br>
            <a:br>
              <a:rPr lang="pt-BR" sz="5400" b="1" dirty="0">
                <a:latin typeface="Clarendon BT" panose="02040704040505020204" pitchFamily="18" charset="0"/>
                <a:cs typeface="Times New Roman" pitchFamily="18" charset="0"/>
              </a:rPr>
            </a:br>
            <a:r>
              <a:rPr lang="pt-BR" sz="5400" b="1" dirty="0">
                <a:solidFill>
                  <a:srgbClr val="0000FF"/>
                </a:solidFill>
                <a:latin typeface="Clarendon BT" panose="02040704040505020204" pitchFamily="18" charset="0"/>
                <a:cs typeface="Times New Roman" pitchFamily="18" charset="0"/>
              </a:rPr>
              <a:t>Autor: </a:t>
            </a:r>
            <a:r>
              <a:rPr lang="pt-BR" sz="5400" b="1" dirty="0">
                <a:latin typeface="Clarendon BT" panose="02040704040505020204" pitchFamily="18" charset="0"/>
                <a:cs typeface="Times New Roman" pitchFamily="18" charset="0"/>
              </a:rPr>
              <a:t>João</a:t>
            </a:r>
            <a:br>
              <a:rPr lang="pt-BR" sz="5400" b="1" dirty="0">
                <a:latin typeface="Clarendon BT" panose="02040704040505020204" pitchFamily="18" charset="0"/>
                <a:cs typeface="Times New Roman" pitchFamily="18" charset="0"/>
              </a:rPr>
            </a:br>
            <a:br>
              <a:rPr lang="pt-BR" sz="5400" b="1" dirty="0">
                <a:latin typeface="Clarendon BT" panose="02040704040505020204" pitchFamily="18" charset="0"/>
                <a:cs typeface="Times New Roman" pitchFamily="18" charset="0"/>
              </a:rPr>
            </a:br>
            <a:r>
              <a:rPr lang="pt-BR" sz="5400" b="1" dirty="0">
                <a:solidFill>
                  <a:srgbClr val="0000FF"/>
                </a:solidFill>
                <a:latin typeface="Clarendon BT" panose="02040704040505020204" pitchFamily="18" charset="0"/>
                <a:cs typeface="Times New Roman" pitchFamily="18" charset="0"/>
              </a:rPr>
              <a:t>ANO: </a:t>
            </a:r>
            <a:r>
              <a:rPr lang="pt-BR" sz="5400" b="1" dirty="0">
                <a:latin typeface="Clarendon BT" panose="02040704040505020204" pitchFamily="18" charset="0"/>
                <a:cs typeface="Times New Roman" pitchFamily="18" charset="0"/>
              </a:rPr>
              <a:t>90-95 </a:t>
            </a:r>
            <a:r>
              <a:rPr lang="pt-BR" sz="5400" b="1" dirty="0" err="1">
                <a:latin typeface="Clarendon BT" panose="02040704040505020204" pitchFamily="18" charset="0"/>
                <a:cs typeface="Times New Roman" pitchFamily="18" charset="0"/>
              </a:rPr>
              <a:t>dC.</a:t>
            </a:r>
            <a:br>
              <a:rPr lang="pt-BR" sz="5400" b="1" dirty="0">
                <a:latin typeface="Clarendon BT" panose="02040704040505020204" pitchFamily="18" charset="0"/>
                <a:cs typeface="Times New Roman" pitchFamily="18" charset="0"/>
              </a:rPr>
            </a:br>
            <a:endParaRPr lang="pt-PT" sz="5400" b="1" dirty="0">
              <a:latin typeface="Clarendon BT" panose="02040704040505020204" pitchFamily="18" charset="0"/>
              <a:cs typeface="Times New Roman" pitchFamily="18" charset="0"/>
            </a:endParaRPr>
          </a:p>
        </p:txBody>
      </p:sp>
      <p:pic>
        <p:nvPicPr>
          <p:cNvPr id="103426" name="Picture 2" descr="050302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104" y="1660578"/>
            <a:ext cx="4663970" cy="3536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0667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1" name="Picture 3" descr="061116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896" y="1759542"/>
            <a:ext cx="6444208" cy="4833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733" name="Rectangle 5"/>
          <p:cNvSpPr>
            <a:spLocks noGrp="1" noChangeArrowheads="1"/>
          </p:cNvSpPr>
          <p:nvPr>
            <p:ph type="title"/>
          </p:nvPr>
        </p:nvSpPr>
        <p:spPr>
          <a:xfrm>
            <a:off x="1271464" y="265302"/>
            <a:ext cx="10009112" cy="1281336"/>
          </a:xfr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pt-BR" sz="4800" b="1" dirty="0">
                <a:solidFill>
                  <a:schemeClr val="tx1"/>
                </a:solidFill>
                <a:latin typeface="Clarendon BT" panose="02040704040505020204" pitchFamily="18" charset="0"/>
                <a:cs typeface="Times New Roman" pitchFamily="18" charset="0"/>
              </a:rPr>
            </a:br>
            <a:br>
              <a:rPr lang="pt-BR" sz="4800" b="1" dirty="0">
                <a:solidFill>
                  <a:schemeClr val="tx1"/>
                </a:solidFill>
                <a:latin typeface="Clarendon BT" panose="02040704040505020204" pitchFamily="18" charset="0"/>
                <a:cs typeface="Times New Roman" pitchFamily="18" charset="0"/>
              </a:rPr>
            </a:br>
            <a:br>
              <a:rPr lang="pt-BR" sz="4800" b="1" dirty="0">
                <a:solidFill>
                  <a:schemeClr val="tx1"/>
                </a:solidFill>
                <a:latin typeface="Clarendon BT" panose="02040704040505020204" pitchFamily="18" charset="0"/>
                <a:cs typeface="Times New Roman" pitchFamily="18" charset="0"/>
              </a:rPr>
            </a:br>
            <a:r>
              <a:rPr lang="pt-BR" sz="4800" b="1" dirty="0">
                <a:solidFill>
                  <a:schemeClr val="tx1"/>
                </a:solidFill>
                <a:latin typeface="Clarendon BT" panose="02040704040505020204" pitchFamily="18" charset="0"/>
                <a:cs typeface="Times New Roman" pitchFamily="18" charset="0"/>
              </a:rPr>
              <a:t>Para quem ele foi escrito?</a:t>
            </a:r>
            <a:br>
              <a:rPr lang="pt-BR" sz="4800" b="1" dirty="0">
                <a:solidFill>
                  <a:schemeClr val="tx1"/>
                </a:solidFill>
                <a:latin typeface="Clarendon BT" panose="02040704040505020204" pitchFamily="18" charset="0"/>
                <a:cs typeface="Times New Roman" pitchFamily="18" charset="0"/>
              </a:rPr>
            </a:br>
            <a:br>
              <a:rPr lang="pt-BR" sz="4800" b="1" dirty="0">
                <a:solidFill>
                  <a:schemeClr val="tx1"/>
                </a:solidFill>
                <a:latin typeface="Clarendon BT" panose="02040704040505020204" pitchFamily="18" charset="0"/>
                <a:cs typeface="Times New Roman" pitchFamily="18" charset="0"/>
              </a:rPr>
            </a:br>
            <a:r>
              <a:rPr lang="pt-BR" sz="4800" b="1" dirty="0">
                <a:solidFill>
                  <a:schemeClr val="tx1"/>
                </a:solidFill>
                <a:latin typeface="Clarendon BT" panose="02040704040505020204" pitchFamily="18" charset="0"/>
                <a:cs typeface="Times New Roman" pitchFamily="18" charset="0"/>
              </a:rPr>
              <a:t>  </a:t>
            </a:r>
            <a:br>
              <a:rPr lang="pt-BR" sz="4800" b="1" dirty="0">
                <a:solidFill>
                  <a:schemeClr val="tx1"/>
                </a:solidFill>
                <a:latin typeface="Clarendon BT" panose="02040704040505020204" pitchFamily="18" charset="0"/>
                <a:cs typeface="Times New Roman" pitchFamily="18" charset="0"/>
              </a:rPr>
            </a:br>
            <a:endParaRPr lang="pt-PT" sz="4800" b="1" dirty="0">
              <a:solidFill>
                <a:schemeClr val="tx1"/>
              </a:solidFill>
              <a:latin typeface="Clarendon BT" panose="02040704040505020204" pitchFamily="18" charset="0"/>
              <a:cs typeface="Times New Roman" pitchFamily="18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1099551-5DB4-AAEA-CB3A-72506F22A973}"/>
              </a:ext>
            </a:extLst>
          </p:cNvPr>
          <p:cNvSpPr txBox="1"/>
          <p:nvPr/>
        </p:nvSpPr>
        <p:spPr>
          <a:xfrm>
            <a:off x="875420" y="5484702"/>
            <a:ext cx="10801200" cy="110799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6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  <a:cs typeface="Times New Roman" pitchFamily="18" charset="0"/>
              </a:rPr>
              <a:t>Para os servos de Deus</a:t>
            </a:r>
            <a:r>
              <a:rPr lang="pt-BR" sz="6600" b="1" dirty="0">
                <a:solidFill>
                  <a:schemeClr val="bg1"/>
                </a:solidFill>
                <a:latin typeface="Clarendon BT" panose="02040704040505020204" pitchFamily="18" charset="0"/>
                <a:cs typeface="Times New Roman" pitchFamily="18" charset="0"/>
              </a:rPr>
              <a:t>  </a:t>
            </a:r>
            <a:endParaRPr lang="pt-BR" sz="6600" dirty="0">
              <a:latin typeface="Clarendon BT" panose="0204070404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8829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5" name="Picture 3" descr="0514071X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757" name="Rectangle 5"/>
          <p:cNvSpPr>
            <a:spLocks noGrp="1" noChangeArrowheads="1"/>
          </p:cNvSpPr>
          <p:nvPr>
            <p:ph type="title"/>
          </p:nvPr>
        </p:nvSpPr>
        <p:spPr>
          <a:xfrm>
            <a:off x="368151" y="260648"/>
            <a:ext cx="7272808" cy="3889784"/>
          </a:xfrm>
          <a:noFill/>
          <a:ln/>
          <a:effectLst>
            <a:outerShdw dist="45791" dir="2021404" algn="ctr" rotWithShape="0">
              <a:srgbClr val="000000"/>
            </a:outerShdw>
          </a:effectLst>
        </p:spPr>
        <p:txBody>
          <a:bodyPr>
            <a:noAutofit/>
          </a:bodyPr>
          <a:lstStyle/>
          <a:p>
            <a:r>
              <a:rPr lang="pt-BR" sz="6000" b="1" dirty="0">
                <a:solidFill>
                  <a:schemeClr val="bg1"/>
                </a:solidFill>
                <a:latin typeface="Clarendon BT" panose="02040704040505020204" pitchFamily="18" charset="0"/>
                <a:cs typeface="Times New Roman" pitchFamily="18" charset="0"/>
              </a:rPr>
              <a:t>Quem entregou a mensagem do Apocalipse a João?</a:t>
            </a:r>
            <a:endParaRPr lang="pt-PT" sz="6000" b="1" dirty="0">
              <a:solidFill>
                <a:schemeClr val="bg1"/>
              </a:solidFill>
              <a:latin typeface="Clarendon BT" panose="02040704040505020204" pitchFamily="18" charset="0"/>
              <a:cs typeface="Times New Roman" pitchFamily="18" charset="0"/>
            </a:endParaRP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38D1001D-E417-C46B-89CC-8B813EEF9EB5}"/>
              </a:ext>
            </a:extLst>
          </p:cNvPr>
          <p:cNvSpPr txBox="1">
            <a:spLocks noChangeArrowheads="1"/>
          </p:cNvSpPr>
          <p:nvPr/>
        </p:nvSpPr>
        <p:spPr>
          <a:xfrm>
            <a:off x="1847528" y="4625617"/>
            <a:ext cx="5486400" cy="151487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8800" dirty="0">
                <a:latin typeface="Clarendon BT" panose="02040704040505020204" pitchFamily="18" charset="0"/>
                <a:cs typeface="Times New Roman" pitchFamily="18" charset="0"/>
              </a:rPr>
              <a:t>O Anjo Gabriel</a:t>
            </a:r>
            <a:endParaRPr lang="pt-PT" sz="8800" dirty="0">
              <a:latin typeface="Clarendon BT" panose="020407040405050202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5482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407368" y="260648"/>
            <a:ext cx="11521280" cy="612068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pt-BR" sz="2800" dirty="0">
                <a:latin typeface="Clarendon BT" panose="02040704040505020204" pitchFamily="18" charset="0"/>
              </a:rPr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pt-BR" sz="4000" dirty="0">
                <a:latin typeface="Clarendon BT" panose="02040704040505020204" pitchFamily="18" charset="0"/>
              </a:rPr>
              <a:t>“Foi </a:t>
            </a:r>
            <a:r>
              <a:rPr lang="pt-BR" sz="4000" b="1" dirty="0">
                <a:solidFill>
                  <a:srgbClr val="FF0000"/>
                </a:solidFill>
                <a:latin typeface="Clarendon BT" panose="02040704040505020204" pitchFamily="18" charset="0"/>
              </a:rPr>
              <a:t>Gabriel</a:t>
            </a:r>
            <a:r>
              <a:rPr lang="pt-BR" sz="4000" dirty="0">
                <a:latin typeface="Clarendon BT" panose="02040704040505020204" pitchFamily="18" charset="0"/>
              </a:rPr>
              <a:t> que Cristo enviou a revelar o futuro ao amado João”. 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pt-BR" sz="4000" dirty="0">
                <a:latin typeface="Clarendon BT" panose="02040704040505020204" pitchFamily="18" charset="0"/>
              </a:rPr>
              <a:t>   </a:t>
            </a:r>
            <a:r>
              <a:rPr lang="pt-BR" sz="1600" dirty="0">
                <a:latin typeface="Clarendon BT" panose="02040704040505020204" pitchFamily="18" charset="0"/>
              </a:rPr>
              <a:t>(Ellen G. White, </a:t>
            </a:r>
            <a:r>
              <a:rPr lang="pt-BR" sz="1600" i="1" dirty="0">
                <a:latin typeface="Clarendon BT" panose="02040704040505020204" pitchFamily="18" charset="0"/>
              </a:rPr>
              <a:t>O Desejado de Todas as Nações</a:t>
            </a:r>
            <a:r>
              <a:rPr lang="pt-BR" sz="1600" dirty="0">
                <a:latin typeface="Clarendon BT" panose="02040704040505020204" pitchFamily="18" charset="0"/>
              </a:rPr>
              <a:t>, 212).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1600" dirty="0">
              <a:latin typeface="Clarendon BT" panose="02040704040505020204" pitchFamily="18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1600" dirty="0">
              <a:latin typeface="Clarendon BT" panose="02040704040505020204" pitchFamily="18" charset="0"/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pt-BR" sz="2800" dirty="0">
                <a:latin typeface="Clarendon BT" panose="02040704040505020204" pitchFamily="18" charset="0"/>
              </a:rPr>
              <a:t>"E, respondendo o anjo, disse-lhe: </a:t>
            </a:r>
            <a:r>
              <a:rPr lang="pt-BR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Eu sou Gabriel</a:t>
            </a:r>
            <a:r>
              <a:rPr lang="pt-BR" sz="2800" dirty="0">
                <a:latin typeface="Clarendon BT" panose="02040704040505020204" pitchFamily="18" charset="0"/>
              </a:rPr>
              <a:t>, que assisto diante de Deus, e fui enviado a falar-te e dar-te estas alegres novas."  (Lucas 1:19)</a:t>
            </a:r>
          </a:p>
          <a:p>
            <a:pPr>
              <a:lnSpc>
                <a:spcPct val="80000"/>
              </a:lnSpc>
              <a:buNone/>
              <a:defRPr/>
            </a:pPr>
            <a:endParaRPr lang="en-US" sz="2800" dirty="0">
              <a:latin typeface="Clarendon BT" panose="02040704040505020204" pitchFamily="18" charset="0"/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pt-BR" sz="2800" dirty="0">
                <a:latin typeface="Clarendon BT" panose="02040704040505020204" pitchFamily="18" charset="0"/>
              </a:rPr>
              <a:t>"Estando eu, digo, ainda falando na oração, o </a:t>
            </a:r>
            <a:r>
              <a:rPr lang="pt-BR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homem Gabriel</a:t>
            </a:r>
            <a:r>
              <a:rPr lang="pt-BR" sz="2800" dirty="0">
                <a:latin typeface="Clarendon BT" panose="02040704040505020204" pitchFamily="18" charset="0"/>
              </a:rPr>
              <a:t>, que eu tinha visto na minha visão ao princípio, veio, voando rapidamente, e tocou-me, à hora do sacrifício da tarde."  (Daniel 9:21)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800" dirty="0">
              <a:latin typeface="Clarendon BT" panose="02040704040505020204" pitchFamily="18" charset="0"/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pt-BR" sz="2800" dirty="0">
                <a:latin typeface="Clarendon BT" panose="02040704040505020204" pitchFamily="18" charset="0"/>
              </a:rPr>
              <a:t>"E ouvi uma voz de homem entre as margens do </a:t>
            </a:r>
            <a:r>
              <a:rPr lang="pt-BR" sz="2800" dirty="0" err="1">
                <a:latin typeface="Clarendon BT" panose="02040704040505020204" pitchFamily="18" charset="0"/>
              </a:rPr>
              <a:t>Ulai</a:t>
            </a:r>
            <a:r>
              <a:rPr lang="pt-BR" sz="2800" dirty="0">
                <a:latin typeface="Clarendon BT" panose="02040704040505020204" pitchFamily="18" charset="0"/>
              </a:rPr>
              <a:t>, a qual gritou, e disse: </a:t>
            </a:r>
            <a:r>
              <a:rPr lang="pt-BR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Gabriel</a:t>
            </a:r>
            <a:r>
              <a:rPr lang="pt-BR" sz="2800" dirty="0">
                <a:latin typeface="Clarendon BT" panose="02040704040505020204" pitchFamily="18" charset="0"/>
              </a:rPr>
              <a:t>, </a:t>
            </a:r>
            <a:r>
              <a:rPr lang="pt-BR" sz="2800" dirty="0">
                <a:solidFill>
                  <a:srgbClr val="FF0000"/>
                </a:solidFill>
                <a:latin typeface="Clarendon BT" panose="02040704040505020204" pitchFamily="18" charset="0"/>
              </a:rPr>
              <a:t>dá a entender a este a visão</a:t>
            </a:r>
            <a:r>
              <a:rPr lang="pt-BR" sz="2800" dirty="0">
                <a:latin typeface="Clarendon BT" panose="02040704040505020204" pitchFamily="18" charset="0"/>
              </a:rPr>
              <a:t>."  (Daniel 8:16)</a:t>
            </a:r>
          </a:p>
        </p:txBody>
      </p:sp>
    </p:spTree>
    <p:extLst>
      <p:ext uri="{BB962C8B-B14F-4D97-AF65-F5344CB8AC3E}">
        <p14:creationId xmlns:p14="http://schemas.microsoft.com/office/powerpoint/2010/main" val="362211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935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3670" name="Text Box 6"/>
          <p:cNvSpPr txBox="1">
            <a:spLocks noChangeArrowheads="1"/>
          </p:cNvSpPr>
          <p:nvPr/>
        </p:nvSpPr>
        <p:spPr bwMode="auto">
          <a:xfrm>
            <a:off x="397287" y="1496978"/>
            <a:ext cx="1666265" cy="707886"/>
          </a:xfrm>
          <a:prstGeom prst="rect">
            <a:avLst/>
          </a:prstGeom>
          <a:noFill/>
          <a:ln>
            <a:noFill/>
          </a:ln>
          <a:effectLst>
            <a:outerShdw dist="63500" dir="318780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pt-BR" sz="4000" b="1" dirty="0">
                <a:solidFill>
                  <a:srgbClr val="FFFF00"/>
                </a:solidFill>
                <a:latin typeface="Clarendon BT" panose="02040704040505020204" pitchFamily="18" charset="0"/>
              </a:rPr>
              <a:t>Deus</a:t>
            </a:r>
            <a:endParaRPr lang="pt-BR" sz="3600" dirty="0">
              <a:solidFill>
                <a:srgbClr val="FFFF00"/>
              </a:solidFill>
              <a:latin typeface="Clarendon BT" panose="02040704040505020204" pitchFamily="18" charset="0"/>
            </a:endParaRPr>
          </a:p>
        </p:txBody>
      </p:sp>
      <p:sp>
        <p:nvSpPr>
          <p:cNvPr id="113671" name="Text Box 7"/>
          <p:cNvSpPr txBox="1">
            <a:spLocks noChangeArrowheads="1"/>
          </p:cNvSpPr>
          <p:nvPr/>
        </p:nvSpPr>
        <p:spPr bwMode="auto">
          <a:xfrm>
            <a:off x="2494417" y="2810492"/>
            <a:ext cx="2393835" cy="707886"/>
          </a:xfrm>
          <a:prstGeom prst="rect">
            <a:avLst/>
          </a:prstGeom>
          <a:noFill/>
          <a:ln>
            <a:noFill/>
          </a:ln>
          <a:effectLst>
            <a:outerShdw dist="63500" dir="318780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pt-BR" sz="4000" b="1" dirty="0">
                <a:solidFill>
                  <a:srgbClr val="FFFF00"/>
                </a:solidFill>
                <a:latin typeface="Clarendon BT" panose="02040704040505020204" pitchFamily="18" charset="0"/>
              </a:rPr>
              <a:t>Jesus</a:t>
            </a:r>
            <a:endParaRPr lang="pt-BR" sz="3600" dirty="0">
              <a:solidFill>
                <a:srgbClr val="FFFF00"/>
              </a:solidFill>
              <a:latin typeface="Clarendon BT" panose="02040704040505020204" pitchFamily="18" charset="0"/>
            </a:endParaRPr>
          </a:p>
        </p:txBody>
      </p:sp>
      <p:sp>
        <p:nvSpPr>
          <p:cNvPr id="113672" name="Text Box 8"/>
          <p:cNvSpPr txBox="1">
            <a:spLocks noChangeArrowheads="1"/>
          </p:cNvSpPr>
          <p:nvPr/>
        </p:nvSpPr>
        <p:spPr bwMode="auto">
          <a:xfrm>
            <a:off x="4562475" y="3602655"/>
            <a:ext cx="1676400" cy="701675"/>
          </a:xfrm>
          <a:prstGeom prst="rect">
            <a:avLst/>
          </a:prstGeom>
          <a:noFill/>
          <a:ln>
            <a:noFill/>
          </a:ln>
          <a:effectLst>
            <a:outerShdw dist="63500" dir="318780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pt-BR" sz="4000" b="1" dirty="0">
                <a:solidFill>
                  <a:srgbClr val="FFFF00"/>
                </a:solidFill>
                <a:latin typeface="Clarendon BT" panose="02040704040505020204" pitchFamily="18" charset="0"/>
              </a:rPr>
              <a:t>Anjo</a:t>
            </a:r>
            <a:endParaRPr lang="pt-BR" sz="3600" dirty="0">
              <a:solidFill>
                <a:srgbClr val="FFFF00"/>
              </a:solidFill>
              <a:latin typeface="Clarendon BT" panose="02040704040505020204" pitchFamily="18" charset="0"/>
            </a:endParaRPr>
          </a:p>
        </p:txBody>
      </p:sp>
      <p:sp>
        <p:nvSpPr>
          <p:cNvPr id="113673" name="Text Box 9"/>
          <p:cNvSpPr txBox="1">
            <a:spLocks noChangeArrowheads="1"/>
          </p:cNvSpPr>
          <p:nvPr/>
        </p:nvSpPr>
        <p:spPr bwMode="auto">
          <a:xfrm>
            <a:off x="6481936" y="4563200"/>
            <a:ext cx="1676400" cy="701675"/>
          </a:xfrm>
          <a:prstGeom prst="rect">
            <a:avLst/>
          </a:prstGeom>
          <a:noFill/>
          <a:ln>
            <a:noFill/>
          </a:ln>
          <a:effectLst>
            <a:outerShdw dist="63500" dir="318780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pt-BR" sz="4000" b="1" dirty="0">
                <a:solidFill>
                  <a:srgbClr val="FFFF00"/>
                </a:solidFill>
                <a:latin typeface="Clarendon BT" panose="02040704040505020204" pitchFamily="18" charset="0"/>
              </a:rPr>
              <a:t>João</a:t>
            </a:r>
            <a:endParaRPr lang="pt-BR" sz="3600" dirty="0">
              <a:solidFill>
                <a:srgbClr val="FFFF00"/>
              </a:solidFill>
              <a:latin typeface="Clarendon BT" panose="02040704040505020204" pitchFamily="18" charset="0"/>
            </a:endParaRPr>
          </a:p>
        </p:txBody>
      </p:sp>
      <p:sp>
        <p:nvSpPr>
          <p:cNvPr id="113676" name="Text Box 12"/>
          <p:cNvSpPr txBox="1">
            <a:spLocks noChangeArrowheads="1"/>
          </p:cNvSpPr>
          <p:nvPr/>
        </p:nvSpPr>
        <p:spPr bwMode="auto">
          <a:xfrm>
            <a:off x="9018798" y="5535637"/>
            <a:ext cx="2133600" cy="701675"/>
          </a:xfrm>
          <a:prstGeom prst="rect">
            <a:avLst/>
          </a:prstGeom>
          <a:noFill/>
          <a:ln>
            <a:noFill/>
          </a:ln>
          <a:effectLst>
            <a:outerShdw dist="63500" dir="3187806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pt-BR" sz="4000" b="1" dirty="0">
                <a:solidFill>
                  <a:srgbClr val="FFFF00"/>
                </a:solidFill>
                <a:latin typeface="Clarendon BT" panose="02040704040505020204" pitchFamily="18" charset="0"/>
              </a:rPr>
              <a:t>Igrejas</a:t>
            </a:r>
            <a:endParaRPr lang="pt-BR" sz="3600" dirty="0">
              <a:solidFill>
                <a:srgbClr val="FFFF00"/>
              </a:solidFill>
              <a:latin typeface="Clarendon BT" panose="02040704040505020204" pitchFamily="18" charset="0"/>
            </a:endParaRPr>
          </a:p>
        </p:txBody>
      </p:sp>
      <p:sp>
        <p:nvSpPr>
          <p:cNvPr id="113683" name="Text Box 19"/>
          <p:cNvSpPr txBox="1">
            <a:spLocks noChangeArrowheads="1"/>
          </p:cNvSpPr>
          <p:nvPr/>
        </p:nvSpPr>
        <p:spPr bwMode="auto">
          <a:xfrm>
            <a:off x="604262" y="173117"/>
            <a:ext cx="11269225" cy="1323439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4000" b="1" dirty="0">
                <a:solidFill>
                  <a:schemeClr val="tx1"/>
                </a:solidFill>
                <a:latin typeface="Clarendon BT" panose="02040704040505020204" pitchFamily="18" charset="0"/>
              </a:rPr>
              <a:t>Etapas pelas quais passou o Apocalipse até chegar a nós</a:t>
            </a:r>
          </a:p>
        </p:txBody>
      </p:sp>
      <p:cxnSp>
        <p:nvCxnSpPr>
          <p:cNvPr id="3" name="Conector: Angulado 2">
            <a:extLst>
              <a:ext uri="{FF2B5EF4-FFF2-40B4-BE49-F238E27FC236}">
                <a16:creationId xmlns:a16="http://schemas.microsoft.com/office/drawing/2014/main" id="{A101F9D9-E284-971A-BB83-F59B3F302318}"/>
              </a:ext>
            </a:extLst>
          </p:cNvPr>
          <p:cNvCxnSpPr>
            <a:cxnSpLocks/>
          </p:cNvCxnSpPr>
          <p:nvPr/>
        </p:nvCxnSpPr>
        <p:spPr>
          <a:xfrm>
            <a:off x="659423" y="2503213"/>
            <a:ext cx="1820351" cy="707886"/>
          </a:xfrm>
          <a:prstGeom prst="bentConnector3">
            <a:avLst/>
          </a:prstGeom>
          <a:ln w="762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: Angulado 4">
            <a:extLst>
              <a:ext uri="{FF2B5EF4-FFF2-40B4-BE49-F238E27FC236}">
                <a16:creationId xmlns:a16="http://schemas.microsoft.com/office/drawing/2014/main" id="{8E4EB80F-12AF-5E3B-CDEA-1C8B5D455D24}"/>
              </a:ext>
            </a:extLst>
          </p:cNvPr>
          <p:cNvCxnSpPr>
            <a:cxnSpLocks/>
            <a:endCxn id="113672" idx="1"/>
          </p:cNvCxnSpPr>
          <p:nvPr/>
        </p:nvCxnSpPr>
        <p:spPr>
          <a:xfrm>
            <a:off x="2841651" y="3484160"/>
            <a:ext cx="1720824" cy="469333"/>
          </a:xfrm>
          <a:prstGeom prst="bentConnector3">
            <a:avLst/>
          </a:prstGeom>
          <a:ln w="762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: Angulado 5">
            <a:extLst>
              <a:ext uri="{FF2B5EF4-FFF2-40B4-BE49-F238E27FC236}">
                <a16:creationId xmlns:a16="http://schemas.microsoft.com/office/drawing/2014/main" id="{73610455-3821-37BF-1B3B-761F09831A49}"/>
              </a:ext>
            </a:extLst>
          </p:cNvPr>
          <p:cNvCxnSpPr>
            <a:cxnSpLocks/>
            <a:endCxn id="113673" idx="1"/>
          </p:cNvCxnSpPr>
          <p:nvPr/>
        </p:nvCxnSpPr>
        <p:spPr>
          <a:xfrm>
            <a:off x="5086747" y="4394622"/>
            <a:ext cx="1395189" cy="519416"/>
          </a:xfrm>
          <a:prstGeom prst="bentConnector3">
            <a:avLst/>
          </a:prstGeom>
          <a:ln w="762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: Angulado 6">
            <a:extLst>
              <a:ext uri="{FF2B5EF4-FFF2-40B4-BE49-F238E27FC236}">
                <a16:creationId xmlns:a16="http://schemas.microsoft.com/office/drawing/2014/main" id="{744042EE-4D2A-7669-DB6C-12E9C1091AAC}"/>
              </a:ext>
            </a:extLst>
          </p:cNvPr>
          <p:cNvCxnSpPr>
            <a:cxnSpLocks/>
          </p:cNvCxnSpPr>
          <p:nvPr/>
        </p:nvCxnSpPr>
        <p:spPr>
          <a:xfrm>
            <a:off x="6744072" y="5264875"/>
            <a:ext cx="2016224" cy="541525"/>
          </a:xfrm>
          <a:prstGeom prst="bentConnector3">
            <a:avLst/>
          </a:prstGeom>
          <a:ln w="762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2959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36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36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36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36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3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3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70" grpId="0" autoUpdateAnimBg="0"/>
      <p:bldP spid="113671" grpId="0" autoUpdateAnimBg="0"/>
      <p:bldP spid="113672" grpId="0" autoUpdateAnimBg="0"/>
      <p:bldP spid="113673" grpId="0" autoUpdateAnimBg="0"/>
      <p:bldP spid="113676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7" name="Text Box 15"/>
          <p:cNvSpPr txBox="1">
            <a:spLocks noChangeArrowheads="1"/>
          </p:cNvSpPr>
          <p:nvPr/>
        </p:nvSpPr>
        <p:spPr bwMode="auto">
          <a:xfrm>
            <a:off x="507840" y="260648"/>
            <a:ext cx="11332570" cy="2126288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ctr">
              <a:lnSpc>
                <a:spcPct val="105000"/>
              </a:lnSpc>
              <a:spcBef>
                <a:spcPct val="50000"/>
              </a:spcBef>
              <a:buAutoNum type="arabicPeriod"/>
            </a:pPr>
            <a:r>
              <a:rPr lang="pt-BR" sz="2800" b="1" dirty="0">
                <a:solidFill>
                  <a:schemeClr val="tx1"/>
                </a:solidFill>
                <a:latin typeface="Clarendon BT" panose="02040704040505020204" pitchFamily="18" charset="0"/>
              </a:rPr>
              <a:t>O Apocalipse não é um livro fechado.</a:t>
            </a:r>
          </a:p>
          <a:p>
            <a:pPr algn="ctr">
              <a:lnSpc>
                <a:spcPct val="105000"/>
              </a:lnSpc>
              <a:spcBef>
                <a:spcPct val="50000"/>
              </a:spcBef>
            </a:pPr>
            <a:r>
              <a:rPr lang="pt-BR" sz="2800" b="1" dirty="0">
                <a:solidFill>
                  <a:schemeClr val="tx1"/>
                </a:solidFill>
                <a:latin typeface="Clarendon BT" panose="02040704040505020204" pitchFamily="18" charset="0"/>
              </a:rPr>
              <a:t> “Não seles as palavras deste livro” (</a:t>
            </a:r>
            <a:r>
              <a:rPr lang="pt-BR" sz="2800" b="1" dirty="0" err="1">
                <a:solidFill>
                  <a:schemeClr val="tx1"/>
                </a:solidFill>
                <a:latin typeface="Clarendon BT" panose="02040704040505020204" pitchFamily="18" charset="0"/>
              </a:rPr>
              <a:t>Apoc</a:t>
            </a:r>
            <a:r>
              <a:rPr lang="pt-BR" sz="2800" b="1" dirty="0">
                <a:solidFill>
                  <a:schemeClr val="tx1"/>
                </a:solidFill>
                <a:latin typeface="Clarendon BT" panose="02040704040505020204" pitchFamily="18" charset="0"/>
              </a:rPr>
              <a:t>. 22:10). </a:t>
            </a:r>
          </a:p>
          <a:p>
            <a:pPr algn="ctr">
              <a:lnSpc>
                <a:spcPct val="105000"/>
              </a:lnSpc>
              <a:spcBef>
                <a:spcPct val="50000"/>
              </a:spcBef>
            </a:pPr>
            <a:r>
              <a:rPr lang="pt-BR" sz="2800" b="1" dirty="0">
                <a:solidFill>
                  <a:schemeClr val="tx1"/>
                </a:solidFill>
                <a:latin typeface="Clarendon BT" panose="02040704040505020204" pitchFamily="18" charset="0"/>
              </a:rPr>
              <a:t>      </a:t>
            </a:r>
            <a:r>
              <a:rPr lang="pt-BR" sz="4000" b="1" dirty="0">
                <a:solidFill>
                  <a:srgbClr val="FF0000"/>
                </a:solidFill>
                <a:latin typeface="Clarendon BT" panose="02040704040505020204" pitchFamily="18" charset="0"/>
              </a:rPr>
              <a:t>APO</a:t>
            </a:r>
            <a:r>
              <a:rPr lang="pt-BR" sz="4000" b="1" dirty="0">
                <a:solidFill>
                  <a:schemeClr val="tx1"/>
                </a:solidFill>
                <a:latin typeface="Clarendon BT" panose="02040704040505020204" pitchFamily="18" charset="0"/>
              </a:rPr>
              <a:t> = Ocultar;     </a:t>
            </a:r>
            <a:r>
              <a:rPr lang="pt-BR" sz="4000" b="1" dirty="0" err="1">
                <a:solidFill>
                  <a:srgbClr val="FF0000"/>
                </a:solidFill>
                <a:latin typeface="Clarendon BT" panose="02040704040505020204" pitchFamily="18" charset="0"/>
              </a:rPr>
              <a:t>Calipse</a:t>
            </a:r>
            <a:r>
              <a:rPr lang="pt-BR" sz="4000" b="1" dirty="0">
                <a:solidFill>
                  <a:schemeClr val="tx1"/>
                </a:solidFill>
                <a:latin typeface="Clarendon BT" panose="02040704040505020204" pitchFamily="18" charset="0"/>
              </a:rPr>
              <a:t> = Revelar.</a:t>
            </a:r>
            <a:endParaRPr lang="pt-BR" sz="4000" dirty="0">
              <a:solidFill>
                <a:schemeClr val="tx1"/>
              </a:solidFill>
              <a:latin typeface="Clarendon BT" panose="02040704040505020204" pitchFamily="18" charset="0"/>
            </a:endParaRPr>
          </a:p>
        </p:txBody>
      </p:sp>
      <p:sp>
        <p:nvSpPr>
          <p:cNvPr id="3088" name="Text Box 16"/>
          <p:cNvSpPr txBox="1">
            <a:spLocks noChangeArrowheads="1"/>
          </p:cNvSpPr>
          <p:nvPr/>
        </p:nvSpPr>
        <p:spPr bwMode="auto">
          <a:xfrm>
            <a:off x="573730" y="2610635"/>
            <a:ext cx="11266679" cy="185736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</a:pPr>
            <a:r>
              <a:rPr lang="pt-BR" sz="3200" b="1" dirty="0">
                <a:solidFill>
                  <a:schemeClr val="tx1"/>
                </a:solidFill>
                <a:latin typeface="Clarendon BT" panose="02040704040505020204" pitchFamily="18" charset="0"/>
              </a:rPr>
              <a:t>2. É a revelação de Jesus Cristo. </a:t>
            </a:r>
          </a:p>
          <a:p>
            <a:pPr>
              <a:lnSpc>
                <a:spcPct val="105000"/>
              </a:lnSpc>
              <a:spcBef>
                <a:spcPct val="50000"/>
              </a:spcBef>
            </a:pPr>
            <a:r>
              <a:rPr lang="pt-BR" sz="3200" b="1" dirty="0">
                <a:solidFill>
                  <a:schemeClr val="tx1"/>
                </a:solidFill>
                <a:latin typeface="Clarendon BT" panose="02040704040505020204" pitchFamily="18" charset="0"/>
              </a:rPr>
              <a:t>Nele Cristo é apresentado em Sua majestosa e sublime Pessoa.</a:t>
            </a:r>
            <a:endParaRPr lang="pt-BR" sz="4400" dirty="0">
              <a:solidFill>
                <a:schemeClr val="tx1"/>
              </a:solidFill>
              <a:latin typeface="Clarendon BT" panose="02040704040505020204" pitchFamily="18" charset="0"/>
            </a:endParaRPr>
          </a:p>
        </p:txBody>
      </p:sp>
      <p:sp>
        <p:nvSpPr>
          <p:cNvPr id="3089" name="Text Box 17"/>
          <p:cNvSpPr txBox="1">
            <a:spLocks noChangeArrowheads="1"/>
          </p:cNvSpPr>
          <p:nvPr/>
        </p:nvSpPr>
        <p:spPr bwMode="auto">
          <a:xfrm>
            <a:off x="494926" y="4670810"/>
            <a:ext cx="11449272" cy="1611147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</a:pPr>
            <a:r>
              <a:rPr lang="pt-BR" sz="3200" b="1" dirty="0">
                <a:solidFill>
                  <a:schemeClr val="tx1"/>
                </a:solidFill>
                <a:latin typeface="Clarendon BT" panose="02040704040505020204" pitchFamily="18" charset="0"/>
              </a:rPr>
              <a:t>3. No Apocalipse Jesus revela Sua doutrina, Sua vontade e Seus planos para a humanidade - no presente, no futuro imediato e no futuro eterno.</a:t>
            </a:r>
            <a:endParaRPr lang="pt-BR" sz="4400" dirty="0">
              <a:solidFill>
                <a:schemeClr val="tx1"/>
              </a:solidFill>
              <a:latin typeface="Clarendon BT" panose="0204070404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5182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7" grpId="0" animBg="1" autoUpdateAnimBg="0"/>
      <p:bldP spid="3088" grpId="0" animBg="1" autoUpdateAnimBg="0"/>
      <p:bldP spid="3089" grpId="0" animBg="1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209800" y="7192"/>
            <a:ext cx="7772400" cy="1008112"/>
          </a:xfrm>
        </p:spPr>
        <p:txBody>
          <a:bodyPr/>
          <a:lstStyle/>
          <a:p>
            <a:r>
              <a:rPr lang="en-US" dirty="0" err="1">
                <a:latin typeface="Clarendon BT" panose="02040704040505020204" pitchFamily="18" charset="0"/>
              </a:rPr>
              <a:t>Apocalipse</a:t>
            </a:r>
            <a:r>
              <a:rPr lang="en-US" dirty="0">
                <a:latin typeface="Clarendon BT" panose="02040704040505020204" pitchFamily="18" charset="0"/>
              </a:rPr>
              <a:t> </a:t>
            </a:r>
            <a:r>
              <a:rPr lang="en-US" dirty="0" err="1">
                <a:latin typeface="Clarendon BT" panose="02040704040505020204" pitchFamily="18" charset="0"/>
              </a:rPr>
              <a:t>Capítulo</a:t>
            </a:r>
            <a:r>
              <a:rPr lang="en-US" dirty="0">
                <a:latin typeface="Clarendon BT" panose="02040704040505020204" pitchFamily="18" charset="0"/>
              </a:rPr>
              <a:t> 01:3</a:t>
            </a:r>
            <a:endParaRPr lang="pt-BR" dirty="0">
              <a:latin typeface="Clarendon BT" panose="02040704040505020204" pitchFamily="18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15380" y="1232756"/>
            <a:ext cx="11197244" cy="514857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en-US" sz="5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Feliz</a:t>
            </a:r>
            <a:r>
              <a:rPr lang="en-US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 </a:t>
            </a:r>
            <a:r>
              <a:rPr lang="en-US" sz="5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aquele</a:t>
            </a:r>
            <a:r>
              <a:rPr lang="en-US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 </a:t>
            </a:r>
            <a:r>
              <a:rPr lang="en-US" sz="4800" dirty="0">
                <a:solidFill>
                  <a:schemeClr val="tx1"/>
                </a:solidFill>
                <a:latin typeface="Clarendon BT" panose="02040704040505020204" pitchFamily="18" charset="0"/>
              </a:rPr>
              <a:t>que </a:t>
            </a:r>
            <a:r>
              <a:rPr lang="en-US" sz="6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lê</a:t>
            </a:r>
            <a:r>
              <a:rPr lang="en-US" sz="4800" dirty="0">
                <a:solidFill>
                  <a:schemeClr val="tx1"/>
                </a:solidFill>
                <a:latin typeface="Clarendon BT" panose="02040704040505020204" pitchFamily="18" charset="0"/>
              </a:rPr>
              <a:t> as </a:t>
            </a:r>
            <a:r>
              <a:rPr lang="en-US" sz="4800" dirty="0" err="1">
                <a:solidFill>
                  <a:schemeClr val="tx1"/>
                </a:solidFill>
                <a:latin typeface="Clarendon BT" panose="02040704040505020204" pitchFamily="18" charset="0"/>
              </a:rPr>
              <a:t>palavras</a:t>
            </a:r>
            <a:r>
              <a:rPr lang="en-US" sz="4800" dirty="0">
                <a:solidFill>
                  <a:schemeClr val="tx1"/>
                </a:solidFill>
                <a:latin typeface="Clarendon BT" panose="02040704040505020204" pitchFamily="18" charset="0"/>
              </a:rPr>
              <a:t> </a:t>
            </a:r>
            <a:r>
              <a:rPr lang="en-US" sz="4800" dirty="0" err="1">
                <a:solidFill>
                  <a:schemeClr val="tx1"/>
                </a:solidFill>
                <a:latin typeface="Clarendon BT" panose="02040704040505020204" pitchFamily="18" charset="0"/>
              </a:rPr>
              <a:t>desta</a:t>
            </a:r>
            <a:r>
              <a:rPr lang="en-US" sz="4800" dirty="0">
                <a:solidFill>
                  <a:schemeClr val="tx1"/>
                </a:solidFill>
                <a:latin typeface="Clarendon BT" panose="02040704040505020204" pitchFamily="18" charset="0"/>
              </a:rPr>
              <a:t> </a:t>
            </a:r>
            <a:r>
              <a:rPr lang="en-US" sz="4800" dirty="0" err="1">
                <a:solidFill>
                  <a:schemeClr val="tx1"/>
                </a:solidFill>
                <a:latin typeface="Clarendon BT" panose="02040704040505020204" pitchFamily="18" charset="0"/>
              </a:rPr>
              <a:t>profecia</a:t>
            </a:r>
            <a:r>
              <a:rPr lang="en-US" sz="4800" dirty="0">
                <a:solidFill>
                  <a:schemeClr val="tx1"/>
                </a:solidFill>
                <a:latin typeface="Clarendon BT" panose="02040704040505020204" pitchFamily="18" charset="0"/>
              </a:rPr>
              <a:t> e </a:t>
            </a:r>
            <a:r>
              <a:rPr lang="en-US" sz="5400" b="1" u="sng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felizes</a:t>
            </a:r>
            <a:r>
              <a:rPr lang="en-US" sz="54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 </a:t>
            </a:r>
            <a:r>
              <a:rPr lang="en-US" sz="5400" b="1" u="sng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aqueles</a:t>
            </a:r>
            <a:r>
              <a:rPr lang="en-US" sz="54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 </a:t>
            </a:r>
            <a:r>
              <a:rPr lang="en-US" sz="4800" dirty="0">
                <a:solidFill>
                  <a:schemeClr val="tx1"/>
                </a:solidFill>
                <a:latin typeface="Clarendon BT" panose="02040704040505020204" pitchFamily="18" charset="0"/>
              </a:rPr>
              <a:t>que </a:t>
            </a:r>
            <a:r>
              <a:rPr lang="en-US" sz="7200" b="1" dirty="0" err="1">
                <a:solidFill>
                  <a:srgbClr val="0000FF"/>
                </a:solidFill>
                <a:latin typeface="Clarendon BT" panose="02040704040505020204" pitchFamily="18" charset="0"/>
              </a:rPr>
              <a:t>ouvem</a:t>
            </a:r>
            <a:r>
              <a:rPr lang="en-US" sz="4800" dirty="0">
                <a:solidFill>
                  <a:schemeClr val="tx1"/>
                </a:solidFill>
                <a:latin typeface="Clarendon BT" panose="02040704040505020204" pitchFamily="18" charset="0"/>
              </a:rPr>
              <a:t> e </a:t>
            </a:r>
            <a:r>
              <a:rPr lang="en-US" sz="66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guardam</a:t>
            </a:r>
            <a:r>
              <a:rPr lang="en-US" sz="4800" dirty="0">
                <a:solidFill>
                  <a:schemeClr val="tx1"/>
                </a:solidFill>
                <a:latin typeface="Clarendon BT" panose="02040704040505020204" pitchFamily="18" charset="0"/>
              </a:rPr>
              <a:t> o que </a:t>
            </a:r>
            <a:r>
              <a:rPr lang="en-US" sz="4800" dirty="0" err="1">
                <a:solidFill>
                  <a:schemeClr val="tx1"/>
                </a:solidFill>
                <a:latin typeface="Clarendon BT" panose="02040704040505020204" pitchFamily="18" charset="0"/>
              </a:rPr>
              <a:t>nela</a:t>
            </a:r>
            <a:r>
              <a:rPr lang="en-US" sz="4800" dirty="0">
                <a:solidFill>
                  <a:schemeClr val="tx1"/>
                </a:solidFill>
                <a:latin typeface="Clarendon BT" panose="02040704040505020204" pitchFamily="18" charset="0"/>
              </a:rPr>
              <a:t> </a:t>
            </a:r>
            <a:r>
              <a:rPr lang="en-US" sz="4800" dirty="0" err="1">
                <a:solidFill>
                  <a:schemeClr val="tx1"/>
                </a:solidFill>
                <a:latin typeface="Clarendon BT" panose="02040704040505020204" pitchFamily="18" charset="0"/>
              </a:rPr>
              <a:t>está</a:t>
            </a:r>
            <a:r>
              <a:rPr lang="en-US" sz="4800" dirty="0">
                <a:solidFill>
                  <a:schemeClr val="tx1"/>
                </a:solidFill>
                <a:latin typeface="Clarendon BT" panose="02040704040505020204" pitchFamily="18" charset="0"/>
              </a:rPr>
              <a:t> </a:t>
            </a:r>
            <a:r>
              <a:rPr lang="en-US" sz="4800" dirty="0" err="1">
                <a:solidFill>
                  <a:schemeClr val="tx1"/>
                </a:solidFill>
                <a:latin typeface="Clarendon BT" panose="02040704040505020204" pitchFamily="18" charset="0"/>
              </a:rPr>
              <a:t>escrito</a:t>
            </a:r>
            <a:r>
              <a:rPr lang="en-US" sz="4800" dirty="0">
                <a:solidFill>
                  <a:schemeClr val="tx1"/>
                </a:solidFill>
                <a:latin typeface="Clarendon BT" panose="02040704040505020204" pitchFamily="18" charset="0"/>
              </a:rPr>
              <a:t>, </a:t>
            </a:r>
            <a:r>
              <a:rPr lang="en-US" sz="5400" b="1" i="1" u="sng" dirty="0" err="1">
                <a:solidFill>
                  <a:srgbClr val="FF0000"/>
                </a:solidFill>
                <a:latin typeface="Clarendon BT" panose="02040704040505020204" pitchFamily="18" charset="0"/>
              </a:rPr>
              <a:t>porque</a:t>
            </a:r>
            <a:r>
              <a:rPr lang="en-US" sz="5400" b="1" i="1" u="sng" dirty="0">
                <a:solidFill>
                  <a:srgbClr val="FF0000"/>
                </a:solidFill>
                <a:latin typeface="Clarendon BT" panose="02040704040505020204" pitchFamily="18" charset="0"/>
              </a:rPr>
              <a:t> o tempo </a:t>
            </a:r>
            <a:r>
              <a:rPr lang="en-US" sz="5400" b="1" i="1" u="sng" dirty="0" err="1">
                <a:solidFill>
                  <a:srgbClr val="FF0000"/>
                </a:solidFill>
                <a:latin typeface="Clarendon BT" panose="02040704040505020204" pitchFamily="18" charset="0"/>
              </a:rPr>
              <a:t>está</a:t>
            </a:r>
            <a:r>
              <a:rPr lang="en-US" sz="5400" b="1" i="1" u="sng" dirty="0">
                <a:solidFill>
                  <a:srgbClr val="FF0000"/>
                </a:solidFill>
                <a:latin typeface="Clarendon BT" panose="02040704040505020204" pitchFamily="18" charset="0"/>
              </a:rPr>
              <a:t> </a:t>
            </a:r>
            <a:r>
              <a:rPr lang="en-US" sz="5400" b="1" i="1" u="sng" dirty="0" err="1">
                <a:solidFill>
                  <a:srgbClr val="FF0000"/>
                </a:solidFill>
                <a:latin typeface="Clarendon BT" panose="02040704040505020204" pitchFamily="18" charset="0"/>
              </a:rPr>
              <a:t>próximo</a:t>
            </a:r>
            <a:r>
              <a:rPr lang="en-US" sz="5400" b="1" i="1" u="sng" dirty="0">
                <a:solidFill>
                  <a:srgbClr val="FF0000"/>
                </a:solidFill>
                <a:latin typeface="Clarendon BT" panose="02040704040505020204" pitchFamily="18" charset="0"/>
              </a:rPr>
              <a:t>.</a:t>
            </a:r>
            <a:endParaRPr lang="pt-BR" sz="4800" b="1" i="1" u="sng" dirty="0">
              <a:solidFill>
                <a:srgbClr val="FF0000"/>
              </a:solidFill>
              <a:latin typeface="Clarendon BT" panose="0204070404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9519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600" dirty="0" err="1">
                <a:latin typeface="Clarendon BT" panose="02040704040505020204" pitchFamily="18" charset="0"/>
              </a:rPr>
              <a:t>Feliz</a:t>
            </a:r>
            <a:r>
              <a:rPr lang="en-US" sz="6600" dirty="0">
                <a:latin typeface="Clarendon BT" panose="02040704040505020204" pitchFamily="18" charset="0"/>
              </a:rPr>
              <a:t> </a:t>
            </a:r>
            <a:r>
              <a:rPr lang="en-US" sz="6600" dirty="0" err="1">
                <a:latin typeface="Clarendon BT" panose="02040704040505020204" pitchFamily="18" charset="0"/>
              </a:rPr>
              <a:t>aquele</a:t>
            </a:r>
            <a:r>
              <a:rPr lang="en-US" sz="6600" dirty="0">
                <a:latin typeface="Clarendon BT" panose="02040704040505020204" pitchFamily="18" charset="0"/>
              </a:rPr>
              <a:t> que </a:t>
            </a:r>
            <a:r>
              <a:rPr lang="en-US" sz="7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lê</a:t>
            </a:r>
            <a:r>
              <a:rPr lang="en-US" sz="7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…</a:t>
            </a:r>
            <a:endParaRPr lang="pt-BR" sz="6600" dirty="0">
              <a:latin typeface="Clarendon BT" panose="02040704040505020204" pitchFamily="18" charset="0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3692" y="1628800"/>
            <a:ext cx="5544616" cy="4816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6163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0"/>
            <a:ext cx="11391056" cy="1143000"/>
          </a:xfrm>
        </p:spPr>
        <p:txBody>
          <a:bodyPr>
            <a:normAutofit/>
          </a:bodyPr>
          <a:lstStyle/>
          <a:p>
            <a:r>
              <a:rPr lang="en-US" sz="5400" b="1" dirty="0" err="1">
                <a:latin typeface="Clarendon BT" panose="02040704040505020204" pitchFamily="18" charset="0"/>
              </a:rPr>
              <a:t>Felizes</a:t>
            </a:r>
            <a:r>
              <a:rPr lang="en-US" dirty="0">
                <a:latin typeface="Clarendon BT" panose="02040704040505020204" pitchFamily="18" charset="0"/>
              </a:rPr>
              <a:t> </a:t>
            </a:r>
            <a:r>
              <a:rPr lang="en-US" dirty="0" err="1">
                <a:latin typeface="Clarendon BT" panose="02040704040505020204" pitchFamily="18" charset="0"/>
              </a:rPr>
              <a:t>aqueles</a:t>
            </a:r>
            <a:r>
              <a:rPr lang="en-US" dirty="0">
                <a:latin typeface="Clarendon BT" panose="02040704040505020204" pitchFamily="18" charset="0"/>
              </a:rPr>
              <a:t> que </a:t>
            </a:r>
            <a:r>
              <a:rPr lang="en-US" sz="6600" b="1" dirty="0" err="1">
                <a:solidFill>
                  <a:srgbClr val="0000FF"/>
                </a:solidFill>
                <a:latin typeface="Clarendon BT" panose="02040704040505020204" pitchFamily="18" charset="0"/>
              </a:rPr>
              <a:t>ouvem</a:t>
            </a:r>
            <a:r>
              <a:rPr lang="en-US" sz="6600" b="1" dirty="0">
                <a:solidFill>
                  <a:srgbClr val="0000FF"/>
                </a:solidFill>
                <a:latin typeface="Clarendon BT" panose="02040704040505020204" pitchFamily="18" charset="0"/>
              </a:rPr>
              <a:t>..</a:t>
            </a:r>
            <a:endParaRPr lang="pt-BR" dirty="0">
              <a:latin typeface="Clarendon BT" panose="02040704040505020204" pitchFamily="18" charset="0"/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5760" y="1412776"/>
            <a:ext cx="3888432" cy="4795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7665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Guardam</a:t>
            </a:r>
            <a:r>
              <a:rPr lang="en-US" dirty="0">
                <a:latin typeface="Clarendon BT" panose="02040704040505020204" pitchFamily="18" charset="0"/>
              </a:rPr>
              <a:t> o que </a:t>
            </a:r>
            <a:r>
              <a:rPr lang="en-US" dirty="0" err="1">
                <a:latin typeface="Clarendon BT" panose="02040704040505020204" pitchFamily="18" charset="0"/>
              </a:rPr>
              <a:t>nela</a:t>
            </a:r>
            <a:r>
              <a:rPr lang="en-US" dirty="0">
                <a:latin typeface="Clarendon BT" panose="02040704040505020204" pitchFamily="18" charset="0"/>
              </a:rPr>
              <a:t> </a:t>
            </a:r>
            <a:r>
              <a:rPr lang="en-US" dirty="0" err="1">
                <a:latin typeface="Clarendon BT" panose="02040704040505020204" pitchFamily="18" charset="0"/>
              </a:rPr>
              <a:t>está</a:t>
            </a:r>
            <a:r>
              <a:rPr lang="en-US" dirty="0">
                <a:latin typeface="Clarendon BT" panose="02040704040505020204" pitchFamily="18" charset="0"/>
              </a:rPr>
              <a:t> </a:t>
            </a:r>
            <a:r>
              <a:rPr lang="en-US" dirty="0" err="1">
                <a:latin typeface="Clarendon BT" panose="02040704040505020204" pitchFamily="18" charset="0"/>
              </a:rPr>
              <a:t>escrito</a:t>
            </a:r>
            <a:r>
              <a:rPr lang="en-US" dirty="0">
                <a:latin typeface="Clarendon BT" panose="02040704040505020204" pitchFamily="18" charset="0"/>
              </a:rPr>
              <a:t>..</a:t>
            </a:r>
            <a:endParaRPr lang="pt-BR" dirty="0">
              <a:latin typeface="Clarendon BT" panose="02040704040505020204" pitchFamily="18" charset="0"/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7748" y="1772816"/>
            <a:ext cx="4536504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6689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1262"/>
            <a:ext cx="12192000" cy="6840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7421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03412" y="79200"/>
            <a:ext cx="10729192" cy="1008112"/>
          </a:xfrm>
        </p:spPr>
        <p:txBody>
          <a:bodyPr>
            <a:normAutofit/>
          </a:bodyPr>
          <a:lstStyle/>
          <a:p>
            <a:r>
              <a:rPr lang="en-US" dirty="0" err="1">
                <a:latin typeface="Clarendon BT" panose="02040704040505020204" pitchFamily="18" charset="0"/>
              </a:rPr>
              <a:t>Apocalipse</a:t>
            </a:r>
            <a:r>
              <a:rPr lang="en-US" dirty="0">
                <a:latin typeface="Clarendon BT" panose="02040704040505020204" pitchFamily="18" charset="0"/>
              </a:rPr>
              <a:t> </a:t>
            </a:r>
            <a:r>
              <a:rPr lang="en-US" dirty="0" err="1">
                <a:latin typeface="Clarendon BT" panose="02040704040505020204" pitchFamily="18" charset="0"/>
              </a:rPr>
              <a:t>Capítulo</a:t>
            </a:r>
            <a:r>
              <a:rPr lang="en-US" dirty="0">
                <a:latin typeface="Clarendon BT" panose="02040704040505020204" pitchFamily="18" charset="0"/>
              </a:rPr>
              <a:t> 01 – Versos 4 a 6</a:t>
            </a:r>
            <a:endParaRPr lang="pt-BR" dirty="0">
              <a:latin typeface="Clarendon BT" panose="02040704040505020204" pitchFamily="18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07368" y="1196752"/>
            <a:ext cx="11377264" cy="511256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en-US" sz="2800" dirty="0">
                <a:solidFill>
                  <a:schemeClr val="tx1"/>
                </a:solidFill>
                <a:latin typeface="Clarendon BT" panose="02040704040505020204" pitchFamily="18" charset="0"/>
              </a:rPr>
              <a:t>João </a:t>
            </a:r>
            <a:r>
              <a:rPr lang="en-US" sz="2800" dirty="0" err="1">
                <a:solidFill>
                  <a:schemeClr val="tx1"/>
                </a:solidFill>
                <a:latin typeface="Clarendon BT" panose="02040704040505020204" pitchFamily="18" charset="0"/>
              </a:rPr>
              <a:t>às</a:t>
            </a:r>
            <a:r>
              <a:rPr lang="en-US" sz="2800" dirty="0">
                <a:solidFill>
                  <a:schemeClr val="tx1"/>
                </a:solidFill>
                <a:latin typeface="Clarendon BT" panose="02040704040505020204" pitchFamily="18" charset="0"/>
              </a:rPr>
              <a:t> </a:t>
            </a:r>
            <a:r>
              <a:rPr lang="en-US" sz="3600" b="1" u="sng" dirty="0">
                <a:solidFill>
                  <a:schemeClr val="tx1"/>
                </a:solidFill>
                <a:latin typeface="Clarendon BT" panose="02040704040505020204" pitchFamily="18" charset="0"/>
              </a:rPr>
              <a:t>7 </a:t>
            </a:r>
            <a:r>
              <a:rPr lang="en-US" sz="3600" b="1" u="sng" dirty="0" err="1">
                <a:solidFill>
                  <a:schemeClr val="tx1"/>
                </a:solidFill>
                <a:latin typeface="Clarendon BT" panose="02040704040505020204" pitchFamily="18" charset="0"/>
              </a:rPr>
              <a:t>igrejas</a:t>
            </a:r>
            <a:r>
              <a:rPr lang="en-US" sz="3600" b="1" u="sng" dirty="0">
                <a:solidFill>
                  <a:schemeClr val="tx1"/>
                </a:solidFill>
                <a:latin typeface="Clarendon BT" panose="02040704040505020204" pitchFamily="18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Clarendon BT" panose="02040704040505020204" pitchFamily="18" charset="0"/>
              </a:rPr>
              <a:t>da </a:t>
            </a:r>
            <a:r>
              <a:rPr lang="en-US" dirty="0" err="1">
                <a:solidFill>
                  <a:srgbClr val="FF0000"/>
                </a:solidFill>
                <a:latin typeface="Clarendon BT" panose="02040704040505020204" pitchFamily="18" charset="0"/>
              </a:rPr>
              <a:t>provincia</a:t>
            </a:r>
            <a:r>
              <a:rPr lang="en-US" dirty="0">
                <a:solidFill>
                  <a:srgbClr val="FF0000"/>
                </a:solidFill>
                <a:latin typeface="Clarendon BT" panose="02040704040505020204" pitchFamily="18" charset="0"/>
              </a:rPr>
              <a:t> da </a:t>
            </a:r>
            <a:r>
              <a:rPr lang="en-US" dirty="0" err="1">
                <a:solidFill>
                  <a:srgbClr val="FF0000"/>
                </a:solidFill>
                <a:latin typeface="Clarendon BT" panose="02040704040505020204" pitchFamily="18" charset="0"/>
              </a:rPr>
              <a:t>Ásia</a:t>
            </a:r>
            <a:r>
              <a:rPr lang="en-US" sz="2800" dirty="0">
                <a:solidFill>
                  <a:schemeClr val="tx1"/>
                </a:solidFill>
                <a:latin typeface="Clarendon BT" panose="02040704040505020204" pitchFamily="18" charset="0"/>
              </a:rPr>
              <a:t>: A </a:t>
            </a:r>
            <a:r>
              <a:rPr lang="en-US" sz="2800" dirty="0" err="1">
                <a:solidFill>
                  <a:schemeClr val="tx1"/>
                </a:solidFill>
                <a:latin typeface="Clarendon BT" panose="02040704040505020204" pitchFamily="18" charset="0"/>
              </a:rPr>
              <a:t>vocês</a:t>
            </a:r>
            <a:r>
              <a:rPr lang="en-US" sz="2800" dirty="0">
                <a:solidFill>
                  <a:schemeClr val="tx1"/>
                </a:solidFill>
                <a:latin typeface="Clarendon BT" panose="02040704040505020204" pitchFamily="18" charset="0"/>
              </a:rPr>
              <a:t>, </a:t>
            </a:r>
            <a:r>
              <a:rPr lang="en-US" sz="2800" dirty="0" err="1">
                <a:solidFill>
                  <a:schemeClr val="tx1"/>
                </a:solidFill>
                <a:latin typeface="Clarendon BT" panose="02040704040505020204" pitchFamily="18" charset="0"/>
              </a:rPr>
              <a:t>graça</a:t>
            </a:r>
            <a:r>
              <a:rPr lang="en-US" sz="2800" dirty="0">
                <a:solidFill>
                  <a:schemeClr val="tx1"/>
                </a:solidFill>
                <a:latin typeface="Clarendon BT" panose="02040704040505020204" pitchFamily="18" charset="0"/>
              </a:rPr>
              <a:t> e </a:t>
            </a:r>
            <a:r>
              <a:rPr lang="en-US" sz="2800" dirty="0" err="1">
                <a:solidFill>
                  <a:schemeClr val="tx1"/>
                </a:solidFill>
                <a:latin typeface="Clarendon BT" panose="02040704040505020204" pitchFamily="18" charset="0"/>
              </a:rPr>
              <a:t>paz</a:t>
            </a:r>
            <a:r>
              <a:rPr lang="en-US" sz="2800" dirty="0">
                <a:solidFill>
                  <a:schemeClr val="tx1"/>
                </a:solidFill>
                <a:latin typeface="Clarendon BT" panose="02040704040505020204" pitchFamily="18" charset="0"/>
              </a:rPr>
              <a:t> da parte </a:t>
            </a:r>
            <a:r>
              <a:rPr lang="en-US" sz="2800" dirty="0" err="1">
                <a:solidFill>
                  <a:schemeClr val="tx1"/>
                </a:solidFill>
                <a:latin typeface="Clarendon BT" panose="02040704040505020204" pitchFamily="18" charset="0"/>
              </a:rPr>
              <a:t>daquele</a:t>
            </a:r>
            <a:r>
              <a:rPr lang="en-US" sz="2800" dirty="0">
                <a:solidFill>
                  <a:schemeClr val="tx1"/>
                </a:solidFill>
                <a:latin typeface="Clarendon BT" panose="02040704040505020204" pitchFamily="18" charset="0"/>
              </a:rPr>
              <a:t> </a:t>
            </a:r>
            <a:r>
              <a:rPr lang="en-US" sz="3000" b="1" dirty="0">
                <a:solidFill>
                  <a:srgbClr val="FF0000"/>
                </a:solidFill>
                <a:latin typeface="Clarendon BT" panose="02040704040505020204" pitchFamily="18" charset="0"/>
              </a:rPr>
              <a:t>que é</a:t>
            </a:r>
            <a:r>
              <a:rPr lang="en-US" sz="2800" dirty="0">
                <a:solidFill>
                  <a:schemeClr val="tx1"/>
                </a:solidFill>
                <a:latin typeface="Clarendon BT" panose="02040704040505020204" pitchFamily="18" charset="0"/>
              </a:rPr>
              <a:t>, </a:t>
            </a:r>
            <a:r>
              <a:rPr lang="en-US" sz="3000" b="1" dirty="0">
                <a:solidFill>
                  <a:srgbClr val="FF0000"/>
                </a:solidFill>
                <a:latin typeface="Clarendon BT" panose="02040704040505020204" pitchFamily="18" charset="0"/>
              </a:rPr>
              <a:t>que era </a:t>
            </a:r>
            <a:r>
              <a:rPr lang="en-US" sz="2800" dirty="0">
                <a:solidFill>
                  <a:schemeClr val="tx1"/>
                </a:solidFill>
                <a:latin typeface="Clarendon BT" panose="02040704040505020204" pitchFamily="18" charset="0"/>
              </a:rPr>
              <a:t>e </a:t>
            </a:r>
            <a:r>
              <a:rPr lang="en-US" sz="3000" b="1" dirty="0">
                <a:solidFill>
                  <a:srgbClr val="FF0000"/>
                </a:solidFill>
                <a:latin typeface="Clarendon BT" panose="02040704040505020204" pitchFamily="18" charset="0"/>
              </a:rPr>
              <a:t>que </a:t>
            </a:r>
            <a:r>
              <a:rPr lang="en-US" sz="3000" b="1" dirty="0" err="1">
                <a:solidFill>
                  <a:srgbClr val="FF0000"/>
                </a:solidFill>
                <a:latin typeface="Clarendon BT" panose="02040704040505020204" pitchFamily="18" charset="0"/>
              </a:rPr>
              <a:t>há</a:t>
            </a:r>
            <a:r>
              <a:rPr lang="en-US" sz="3000" b="1" dirty="0">
                <a:solidFill>
                  <a:srgbClr val="FF0000"/>
                </a:solidFill>
                <a:latin typeface="Clarendon BT" panose="02040704040505020204" pitchFamily="18" charset="0"/>
              </a:rPr>
              <a:t> de </a:t>
            </a:r>
            <a:r>
              <a:rPr lang="en-US" sz="3000" b="1" dirty="0" err="1">
                <a:solidFill>
                  <a:srgbClr val="FF0000"/>
                </a:solidFill>
                <a:latin typeface="Clarendon BT" panose="02040704040505020204" pitchFamily="18" charset="0"/>
              </a:rPr>
              <a:t>vir</a:t>
            </a:r>
            <a:r>
              <a:rPr lang="en-US" sz="3000" b="1" dirty="0">
                <a:solidFill>
                  <a:srgbClr val="FF0000"/>
                </a:solidFill>
                <a:latin typeface="Clarendon BT" panose="02040704040505020204" pitchFamily="18" charset="0"/>
              </a:rPr>
              <a:t>, </a:t>
            </a:r>
            <a:r>
              <a:rPr lang="en-US" sz="2800" dirty="0">
                <a:solidFill>
                  <a:schemeClr val="tx1"/>
                </a:solidFill>
                <a:latin typeface="Clarendon BT" panose="02040704040505020204" pitchFamily="18" charset="0"/>
              </a:rPr>
              <a:t>dos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7 </a:t>
            </a:r>
            <a:r>
              <a:rPr lang="en-US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espíritos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Clarendon BT" panose="02040704040505020204" pitchFamily="18" charset="0"/>
              </a:rPr>
              <a:t>que </a:t>
            </a:r>
            <a:r>
              <a:rPr lang="en-US" sz="2800" dirty="0" err="1">
                <a:solidFill>
                  <a:schemeClr val="tx1"/>
                </a:solidFill>
                <a:latin typeface="Clarendon BT" panose="02040704040505020204" pitchFamily="18" charset="0"/>
              </a:rPr>
              <a:t>estão</a:t>
            </a:r>
            <a:r>
              <a:rPr lang="en-US" sz="2800" dirty="0">
                <a:solidFill>
                  <a:schemeClr val="tx1"/>
                </a:solidFill>
                <a:latin typeface="Clarendon BT" panose="020407040405050202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Clarendon BT" panose="02040704040505020204" pitchFamily="18" charset="0"/>
              </a:rPr>
              <a:t>diante</a:t>
            </a:r>
            <a:r>
              <a:rPr lang="en-US" sz="2800" dirty="0">
                <a:solidFill>
                  <a:schemeClr val="tx1"/>
                </a:solidFill>
                <a:latin typeface="Clarendon BT" panose="02040704040505020204" pitchFamily="18" charset="0"/>
              </a:rPr>
              <a:t> do </a:t>
            </a:r>
            <a:r>
              <a:rPr lang="en-US" sz="2800" dirty="0" err="1">
                <a:solidFill>
                  <a:schemeClr val="tx1"/>
                </a:solidFill>
                <a:latin typeface="Clarendon BT" panose="02040704040505020204" pitchFamily="18" charset="0"/>
              </a:rPr>
              <a:t>seu</a:t>
            </a:r>
            <a:r>
              <a:rPr lang="en-US" sz="2800" dirty="0">
                <a:solidFill>
                  <a:schemeClr val="tx1"/>
                </a:solidFill>
                <a:latin typeface="Clarendon BT" panose="020407040405050202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Clarendon BT" panose="02040704040505020204" pitchFamily="18" charset="0"/>
              </a:rPr>
              <a:t>trono</a:t>
            </a:r>
            <a:r>
              <a:rPr lang="en-US" sz="2800" dirty="0">
                <a:solidFill>
                  <a:schemeClr val="tx1"/>
                </a:solidFill>
                <a:latin typeface="Clarendon BT" panose="02040704040505020204" pitchFamily="18" charset="0"/>
              </a:rPr>
              <a:t>, e de Jesus Cristo, que é a </a:t>
            </a:r>
            <a:r>
              <a:rPr lang="en-US" sz="28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testemunha</a:t>
            </a:r>
            <a:r>
              <a:rPr 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fiel</a:t>
            </a:r>
            <a:r>
              <a:rPr lang="en-US" sz="2800" dirty="0">
                <a:solidFill>
                  <a:schemeClr val="tx1"/>
                </a:solidFill>
                <a:latin typeface="Clarendon BT" panose="02040704040505020204" pitchFamily="18" charset="0"/>
              </a:rPr>
              <a:t>, o </a:t>
            </a:r>
            <a:r>
              <a:rPr lang="en-US" sz="28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primogenito</a:t>
            </a:r>
            <a:r>
              <a:rPr 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dentre</a:t>
            </a:r>
            <a:r>
              <a:rPr 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os</a:t>
            </a:r>
            <a:r>
              <a:rPr 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mortos</a:t>
            </a:r>
            <a:r>
              <a:rPr 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Clarendon BT" panose="02040704040505020204" pitchFamily="18" charset="0"/>
              </a:rPr>
              <a:t>e o </a:t>
            </a:r>
            <a:r>
              <a:rPr lang="en-US" sz="28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soberano</a:t>
            </a:r>
            <a:r>
              <a:rPr 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 dos reis da terra</a:t>
            </a:r>
            <a:r>
              <a:rPr lang="en-US" sz="2800" dirty="0">
                <a:solidFill>
                  <a:schemeClr val="tx1"/>
                </a:solidFill>
                <a:latin typeface="Clarendon BT" panose="02040704040505020204" pitchFamily="18" charset="0"/>
              </a:rPr>
              <a:t>.</a:t>
            </a:r>
          </a:p>
          <a:p>
            <a:pPr algn="l"/>
            <a:r>
              <a:rPr lang="en-US" sz="4000" b="1" i="1" u="sng" dirty="0" err="1">
                <a:solidFill>
                  <a:srgbClr val="0000FF"/>
                </a:solidFill>
                <a:latin typeface="Clarendon BT" panose="02040704040505020204" pitchFamily="18" charset="0"/>
              </a:rPr>
              <a:t>Ele</a:t>
            </a:r>
            <a:r>
              <a:rPr lang="en-US" sz="4000" b="1" i="1" u="sng" dirty="0">
                <a:solidFill>
                  <a:srgbClr val="0000FF"/>
                </a:solidFill>
                <a:latin typeface="Clarendon BT" panose="02040704040505020204" pitchFamily="18" charset="0"/>
              </a:rPr>
              <a:t> </a:t>
            </a:r>
            <a:r>
              <a:rPr lang="en-US" sz="4000" b="1" i="1" u="sng" dirty="0" err="1">
                <a:solidFill>
                  <a:srgbClr val="0000FF"/>
                </a:solidFill>
                <a:latin typeface="Clarendon BT" panose="02040704040505020204" pitchFamily="18" charset="0"/>
              </a:rPr>
              <a:t>nos</a:t>
            </a:r>
            <a:r>
              <a:rPr lang="en-US" sz="4000" b="1" i="1" u="sng" dirty="0">
                <a:solidFill>
                  <a:srgbClr val="0000FF"/>
                </a:solidFill>
                <a:latin typeface="Clarendon BT" panose="02040704040505020204" pitchFamily="18" charset="0"/>
              </a:rPr>
              <a:t> ama e </a:t>
            </a:r>
            <a:r>
              <a:rPr lang="en-US" sz="4000" b="1" i="1" u="sng" dirty="0" err="1">
                <a:solidFill>
                  <a:srgbClr val="0000FF"/>
                </a:solidFill>
                <a:latin typeface="Clarendon BT" panose="02040704040505020204" pitchFamily="18" charset="0"/>
              </a:rPr>
              <a:t>nos</a:t>
            </a:r>
            <a:r>
              <a:rPr lang="en-US" sz="4000" b="1" i="1" u="sng" dirty="0">
                <a:solidFill>
                  <a:srgbClr val="0000FF"/>
                </a:solidFill>
                <a:latin typeface="Clarendon BT" panose="02040704040505020204" pitchFamily="18" charset="0"/>
              </a:rPr>
              <a:t> </a:t>
            </a:r>
            <a:r>
              <a:rPr lang="en-US" sz="4000" b="1" i="1" u="sng" dirty="0" err="1">
                <a:solidFill>
                  <a:srgbClr val="0000FF"/>
                </a:solidFill>
                <a:latin typeface="Clarendon BT" panose="02040704040505020204" pitchFamily="18" charset="0"/>
              </a:rPr>
              <a:t>libertou</a:t>
            </a:r>
            <a:r>
              <a:rPr lang="en-US" sz="4000" b="1" i="1" u="sng" dirty="0">
                <a:solidFill>
                  <a:srgbClr val="0000FF"/>
                </a:solidFill>
                <a:latin typeface="Clarendon BT" panose="02040704040505020204" pitchFamily="18" charset="0"/>
              </a:rPr>
              <a:t> dos </a:t>
            </a:r>
            <a:r>
              <a:rPr lang="en-US" sz="4000" b="1" i="1" u="sng" dirty="0" err="1">
                <a:solidFill>
                  <a:srgbClr val="0000FF"/>
                </a:solidFill>
                <a:latin typeface="Clarendon BT" panose="02040704040505020204" pitchFamily="18" charset="0"/>
              </a:rPr>
              <a:t>nossos</a:t>
            </a:r>
            <a:r>
              <a:rPr lang="en-US" sz="4000" b="1" i="1" u="sng" dirty="0">
                <a:solidFill>
                  <a:srgbClr val="0000FF"/>
                </a:solidFill>
                <a:latin typeface="Clarendon BT" panose="02040704040505020204" pitchFamily="18" charset="0"/>
              </a:rPr>
              <a:t> </a:t>
            </a:r>
            <a:r>
              <a:rPr lang="en-US" sz="4000" b="1" i="1" u="sng" dirty="0" err="1">
                <a:solidFill>
                  <a:srgbClr val="0000FF"/>
                </a:solidFill>
                <a:latin typeface="Clarendon BT" panose="02040704040505020204" pitchFamily="18" charset="0"/>
              </a:rPr>
              <a:t>pecados</a:t>
            </a:r>
            <a:r>
              <a:rPr lang="en-US" sz="4000" b="1" i="1" u="sng" dirty="0">
                <a:solidFill>
                  <a:srgbClr val="0000FF"/>
                </a:solidFill>
                <a:latin typeface="Clarendon BT" panose="02040704040505020204" pitchFamily="18" charset="0"/>
              </a:rPr>
              <a:t> </a:t>
            </a:r>
            <a:r>
              <a:rPr lang="en-US" sz="4000" b="1" i="1" u="sng" dirty="0" err="1">
                <a:solidFill>
                  <a:srgbClr val="0000FF"/>
                </a:solidFill>
                <a:latin typeface="Clarendon BT" panose="02040704040505020204" pitchFamily="18" charset="0"/>
              </a:rPr>
              <a:t>por</a:t>
            </a:r>
            <a:r>
              <a:rPr lang="en-US" sz="4000" b="1" i="1" u="sng" dirty="0">
                <a:solidFill>
                  <a:srgbClr val="0000FF"/>
                </a:solidFill>
                <a:latin typeface="Clarendon BT" panose="02040704040505020204" pitchFamily="18" charset="0"/>
              </a:rPr>
              <a:t> </a:t>
            </a:r>
            <a:r>
              <a:rPr lang="en-US" sz="4000" b="1" i="1" u="sng" dirty="0" err="1">
                <a:solidFill>
                  <a:srgbClr val="0000FF"/>
                </a:solidFill>
                <a:latin typeface="Clarendon BT" panose="02040704040505020204" pitchFamily="18" charset="0"/>
              </a:rPr>
              <a:t>meio</a:t>
            </a:r>
            <a:r>
              <a:rPr lang="en-US" sz="4000" b="1" i="1" u="sng" dirty="0">
                <a:solidFill>
                  <a:srgbClr val="0000FF"/>
                </a:solidFill>
                <a:latin typeface="Clarendon BT" panose="02040704040505020204" pitchFamily="18" charset="0"/>
              </a:rPr>
              <a:t> do </a:t>
            </a:r>
            <a:r>
              <a:rPr lang="en-US" sz="4000" b="1" i="1" u="sng" dirty="0" err="1">
                <a:solidFill>
                  <a:srgbClr val="0000FF"/>
                </a:solidFill>
                <a:latin typeface="Clarendon BT" panose="02040704040505020204" pitchFamily="18" charset="0"/>
              </a:rPr>
              <a:t>seu</a:t>
            </a:r>
            <a:r>
              <a:rPr lang="en-US" sz="4000" b="1" i="1" u="sng" dirty="0">
                <a:solidFill>
                  <a:srgbClr val="0000FF"/>
                </a:solidFill>
                <a:latin typeface="Clarendon BT" panose="02040704040505020204" pitchFamily="18" charset="0"/>
              </a:rPr>
              <a:t> </a:t>
            </a:r>
            <a:r>
              <a:rPr lang="en-US" sz="4000" b="1" i="1" u="sng" dirty="0" err="1">
                <a:solidFill>
                  <a:srgbClr val="0000FF"/>
                </a:solidFill>
                <a:latin typeface="Clarendon BT" panose="02040704040505020204" pitchFamily="18" charset="0"/>
              </a:rPr>
              <a:t>sangue</a:t>
            </a:r>
            <a:r>
              <a:rPr lang="en-US" sz="4000" b="1" i="1" u="sng" dirty="0">
                <a:solidFill>
                  <a:srgbClr val="0000FF"/>
                </a:solidFill>
                <a:latin typeface="Clarendon BT" panose="02040704040505020204" pitchFamily="18" charset="0"/>
              </a:rPr>
              <a:t>, e </a:t>
            </a:r>
            <a:r>
              <a:rPr lang="en-US" sz="4000" b="1" i="1" u="sng" dirty="0" err="1">
                <a:solidFill>
                  <a:srgbClr val="0000FF"/>
                </a:solidFill>
                <a:latin typeface="Clarendon BT" panose="02040704040505020204" pitchFamily="18" charset="0"/>
              </a:rPr>
              <a:t>nos</a:t>
            </a:r>
            <a:r>
              <a:rPr lang="en-US" sz="4000" b="1" i="1" u="sng" dirty="0">
                <a:solidFill>
                  <a:srgbClr val="0000FF"/>
                </a:solidFill>
                <a:latin typeface="Clarendon BT" panose="02040704040505020204" pitchFamily="18" charset="0"/>
              </a:rPr>
              <a:t> </a:t>
            </a:r>
            <a:r>
              <a:rPr lang="en-US" sz="4000" b="1" i="1" u="sng" dirty="0" err="1">
                <a:solidFill>
                  <a:srgbClr val="0000FF"/>
                </a:solidFill>
                <a:latin typeface="Clarendon BT" panose="02040704040505020204" pitchFamily="18" charset="0"/>
              </a:rPr>
              <a:t>constituiu</a:t>
            </a:r>
            <a:r>
              <a:rPr lang="en-US" sz="4000" b="1" i="1" u="sng" dirty="0">
                <a:solidFill>
                  <a:srgbClr val="0000FF"/>
                </a:solidFill>
                <a:latin typeface="Clarendon BT" panose="02040704040505020204" pitchFamily="18" charset="0"/>
              </a:rPr>
              <a:t> </a:t>
            </a:r>
            <a:r>
              <a:rPr lang="en-US" sz="4000" b="1" i="1" u="sng" dirty="0" err="1">
                <a:solidFill>
                  <a:srgbClr val="0000FF"/>
                </a:solidFill>
                <a:latin typeface="Clarendon BT" panose="02040704040505020204" pitchFamily="18" charset="0"/>
              </a:rPr>
              <a:t>reino</a:t>
            </a:r>
            <a:r>
              <a:rPr lang="en-US" sz="4000" b="1" i="1" u="sng" dirty="0">
                <a:solidFill>
                  <a:srgbClr val="0000FF"/>
                </a:solidFill>
                <a:latin typeface="Clarendon BT" panose="02040704040505020204" pitchFamily="18" charset="0"/>
              </a:rPr>
              <a:t> de </a:t>
            </a:r>
            <a:r>
              <a:rPr lang="en-US" sz="4000" b="1" i="1" u="sng" dirty="0" err="1">
                <a:solidFill>
                  <a:srgbClr val="0000FF"/>
                </a:solidFill>
                <a:latin typeface="Clarendon BT" panose="02040704040505020204" pitchFamily="18" charset="0"/>
              </a:rPr>
              <a:t>sacerdotes</a:t>
            </a:r>
            <a:r>
              <a:rPr lang="en-US" sz="4000" b="1" i="1" u="sng" dirty="0">
                <a:solidFill>
                  <a:srgbClr val="0000FF"/>
                </a:solidFill>
                <a:latin typeface="Clarendon BT" panose="02040704040505020204" pitchFamily="18" charset="0"/>
              </a:rPr>
              <a:t> para </a:t>
            </a:r>
            <a:r>
              <a:rPr lang="en-US" sz="4000" b="1" i="1" u="sng" dirty="0" err="1">
                <a:solidFill>
                  <a:srgbClr val="0000FF"/>
                </a:solidFill>
                <a:latin typeface="Clarendon BT" panose="02040704040505020204" pitchFamily="18" charset="0"/>
              </a:rPr>
              <a:t>servir</a:t>
            </a:r>
            <a:r>
              <a:rPr lang="en-US" sz="4000" b="1" i="1" u="sng" dirty="0">
                <a:solidFill>
                  <a:srgbClr val="0000FF"/>
                </a:solidFill>
                <a:latin typeface="Clarendon BT" panose="02040704040505020204" pitchFamily="18" charset="0"/>
              </a:rPr>
              <a:t> a </a:t>
            </a:r>
            <a:r>
              <a:rPr lang="en-US" sz="4000" b="1" i="1" u="sng" dirty="0" err="1">
                <a:solidFill>
                  <a:srgbClr val="0000FF"/>
                </a:solidFill>
                <a:latin typeface="Clarendon BT" panose="02040704040505020204" pitchFamily="18" charset="0"/>
              </a:rPr>
              <a:t>seu</a:t>
            </a:r>
            <a:r>
              <a:rPr lang="en-US" sz="4000" b="1" i="1" u="sng" dirty="0">
                <a:solidFill>
                  <a:srgbClr val="0000FF"/>
                </a:solidFill>
                <a:latin typeface="Clarendon BT" panose="02040704040505020204" pitchFamily="18" charset="0"/>
              </a:rPr>
              <a:t> Deus e Pai. </a:t>
            </a:r>
            <a:r>
              <a:rPr lang="en-US" sz="2800" dirty="0">
                <a:solidFill>
                  <a:schemeClr val="tx1"/>
                </a:solidFill>
                <a:latin typeface="Clarendon BT" panose="02040704040505020204" pitchFamily="18" charset="0"/>
              </a:rPr>
              <a:t>A </a:t>
            </a:r>
            <a:r>
              <a:rPr lang="en-US" sz="2800" dirty="0" err="1">
                <a:solidFill>
                  <a:schemeClr val="tx1"/>
                </a:solidFill>
                <a:latin typeface="Clarendon BT" panose="02040704040505020204" pitchFamily="18" charset="0"/>
              </a:rPr>
              <a:t>ele</a:t>
            </a:r>
            <a:r>
              <a:rPr lang="en-US" sz="2800" dirty="0">
                <a:solidFill>
                  <a:schemeClr val="tx1"/>
                </a:solidFill>
                <a:latin typeface="Clarendon BT" panose="020407040405050202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Clarendon BT" panose="02040704040505020204" pitchFamily="18" charset="0"/>
              </a:rPr>
              <a:t>sejam</a:t>
            </a:r>
            <a:r>
              <a:rPr lang="en-US" sz="2800" dirty="0">
                <a:solidFill>
                  <a:schemeClr val="tx1"/>
                </a:solidFill>
                <a:latin typeface="Clarendon BT" panose="020407040405050202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Clarendon BT" panose="02040704040505020204" pitchFamily="18" charset="0"/>
              </a:rPr>
              <a:t>glória</a:t>
            </a:r>
            <a:r>
              <a:rPr lang="en-US" sz="2800" dirty="0">
                <a:solidFill>
                  <a:schemeClr val="tx1"/>
                </a:solidFill>
                <a:latin typeface="Clarendon BT" panose="02040704040505020204" pitchFamily="18" charset="0"/>
              </a:rPr>
              <a:t> e </a:t>
            </a:r>
            <a:r>
              <a:rPr lang="en-US" sz="2800" dirty="0" err="1">
                <a:solidFill>
                  <a:schemeClr val="tx1"/>
                </a:solidFill>
                <a:latin typeface="Clarendon BT" panose="02040704040505020204" pitchFamily="18" charset="0"/>
              </a:rPr>
              <a:t>poder</a:t>
            </a:r>
            <a:r>
              <a:rPr lang="en-US" sz="2800" dirty="0">
                <a:solidFill>
                  <a:schemeClr val="tx1"/>
                </a:solidFill>
                <a:latin typeface="Clarendon BT" panose="02040704040505020204" pitchFamily="18" charset="0"/>
              </a:rPr>
              <a:t> para </a:t>
            </a:r>
            <a:r>
              <a:rPr lang="en-US" sz="2800" dirty="0" err="1">
                <a:solidFill>
                  <a:schemeClr val="tx1"/>
                </a:solidFill>
                <a:latin typeface="Clarendon BT" panose="02040704040505020204" pitchFamily="18" charset="0"/>
              </a:rPr>
              <a:t>todo</a:t>
            </a:r>
            <a:r>
              <a:rPr lang="en-US" sz="2800" dirty="0">
                <a:solidFill>
                  <a:schemeClr val="tx1"/>
                </a:solidFill>
                <a:latin typeface="Clarendon BT" panose="02040704040505020204" pitchFamily="18" charset="0"/>
              </a:rPr>
              <a:t> o sempre. </a:t>
            </a:r>
            <a:r>
              <a:rPr lang="en-US" sz="2800" dirty="0" err="1">
                <a:solidFill>
                  <a:schemeClr val="tx1"/>
                </a:solidFill>
                <a:latin typeface="Clarendon BT" panose="02040704040505020204" pitchFamily="18" charset="0"/>
              </a:rPr>
              <a:t>Amém</a:t>
            </a:r>
            <a:r>
              <a:rPr lang="en-US" sz="2800" dirty="0">
                <a:solidFill>
                  <a:schemeClr val="tx1"/>
                </a:solidFill>
                <a:latin typeface="Clarendon BT" panose="02040704040505020204" pitchFamily="18" charset="0"/>
              </a:rPr>
              <a:t>!</a:t>
            </a:r>
            <a:endParaRPr lang="pt-BR" sz="2800" dirty="0">
              <a:solidFill>
                <a:schemeClr val="tx1"/>
              </a:solidFill>
              <a:latin typeface="Clarendon BT" panose="0204070404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0445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377264" cy="185821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defRPr/>
            </a:pP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“O número </a:t>
            </a:r>
            <a:r>
              <a:rPr lang="pt-BR" sz="4800" b="1" u="sng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sete</a:t>
            </a: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 é a própria assinatura de Deus e indica </a:t>
            </a:r>
            <a:r>
              <a:rPr lang="pt-B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plenitude</a:t>
            </a: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 e </a:t>
            </a:r>
            <a:r>
              <a:rPr lang="pt-B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perfeição</a:t>
            </a: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”.   </a:t>
            </a:r>
            <a:b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</a:br>
            <a:r>
              <a:rPr lang="pt-BR" sz="3600" dirty="0">
                <a:latin typeface="Clarendon BT" panose="02040704040505020204" pitchFamily="18" charset="0"/>
              </a:rPr>
              <a:t>                       </a:t>
            </a:r>
            <a:r>
              <a:rPr lang="pt-BR" sz="2000" dirty="0">
                <a:latin typeface="Clarendon BT" panose="02040704040505020204" pitchFamily="18" charset="0"/>
              </a:rPr>
              <a:t>(Ellen G. White, </a:t>
            </a:r>
            <a:r>
              <a:rPr lang="pt-BR" sz="2000" i="1" dirty="0">
                <a:latin typeface="Clarendon BT" panose="02040704040505020204" pitchFamily="18" charset="0"/>
              </a:rPr>
              <a:t>Atos dos Apóstolos</a:t>
            </a:r>
            <a:r>
              <a:rPr lang="pt-BR" sz="2000" dirty="0">
                <a:latin typeface="Clarendon BT" panose="02040704040505020204" pitchFamily="18" charset="0"/>
              </a:rPr>
              <a:t>, 585)</a:t>
            </a:r>
            <a:r>
              <a:rPr lang="pt-BR" sz="3600" dirty="0">
                <a:latin typeface="Clarendon BT" panose="02040704040505020204" pitchFamily="18" charset="0"/>
              </a:rPr>
              <a:t> </a:t>
            </a:r>
            <a:endParaRPr lang="pt-BR" dirty="0">
              <a:latin typeface="Clarendon BT" panose="02040704040505020204" pitchFamily="18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711624" y="2111448"/>
            <a:ext cx="7704856" cy="4594521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r>
              <a:rPr lang="pt-BR" sz="2400" dirty="0">
                <a:latin typeface="Clarendon BT" panose="02040704040505020204" pitchFamily="18" charset="0"/>
              </a:rPr>
              <a:t>O número sete no Apocalipse </a:t>
            </a:r>
          </a:p>
          <a:p>
            <a:r>
              <a:rPr lang="pt-BR" sz="2400" dirty="0" err="1">
                <a:latin typeface="Clarendon BT" panose="02040704040505020204" pitchFamily="18" charset="0"/>
              </a:rPr>
              <a:t>Apoc</a:t>
            </a:r>
            <a:r>
              <a:rPr lang="pt-BR" sz="2400" dirty="0">
                <a:latin typeface="Clarendon BT" panose="02040704040505020204" pitchFamily="18" charset="0"/>
              </a:rPr>
              <a:t>. 1:4 Sete igrejas </a:t>
            </a:r>
          </a:p>
          <a:p>
            <a:r>
              <a:rPr lang="pt-BR" sz="2400" dirty="0" err="1">
                <a:latin typeface="Clarendon BT" panose="02040704040505020204" pitchFamily="18" charset="0"/>
              </a:rPr>
              <a:t>Apoc</a:t>
            </a:r>
            <a:r>
              <a:rPr lang="pt-BR" sz="2400" dirty="0">
                <a:latin typeface="Clarendon BT" panose="02040704040505020204" pitchFamily="18" charset="0"/>
              </a:rPr>
              <a:t>. 1:4 Sete espíritos </a:t>
            </a:r>
          </a:p>
          <a:p>
            <a:r>
              <a:rPr lang="pt-BR" sz="2400" dirty="0" err="1">
                <a:latin typeface="Clarendon BT" panose="02040704040505020204" pitchFamily="18" charset="0"/>
              </a:rPr>
              <a:t>Apoc</a:t>
            </a:r>
            <a:r>
              <a:rPr lang="pt-BR" sz="2400" dirty="0">
                <a:latin typeface="Clarendon BT" panose="02040704040505020204" pitchFamily="18" charset="0"/>
              </a:rPr>
              <a:t>. 1:12 Sete candeeiros </a:t>
            </a:r>
          </a:p>
          <a:p>
            <a:r>
              <a:rPr lang="pt-BR" sz="2400" dirty="0" err="1">
                <a:latin typeface="Clarendon BT" panose="02040704040505020204" pitchFamily="18" charset="0"/>
              </a:rPr>
              <a:t>Apoc</a:t>
            </a:r>
            <a:r>
              <a:rPr lang="pt-BR" sz="2400" dirty="0">
                <a:latin typeface="Clarendon BT" panose="02040704040505020204" pitchFamily="18" charset="0"/>
              </a:rPr>
              <a:t>. 1:16 Sete estrelas </a:t>
            </a:r>
          </a:p>
          <a:p>
            <a:r>
              <a:rPr lang="pt-BR" sz="2400" dirty="0" err="1">
                <a:latin typeface="Clarendon BT" panose="02040704040505020204" pitchFamily="18" charset="0"/>
              </a:rPr>
              <a:t>Apoc</a:t>
            </a:r>
            <a:r>
              <a:rPr lang="pt-BR" sz="2400" dirty="0">
                <a:latin typeface="Clarendon BT" panose="02040704040505020204" pitchFamily="18" charset="0"/>
              </a:rPr>
              <a:t>. 5:1 Sete selos </a:t>
            </a:r>
          </a:p>
          <a:p>
            <a:r>
              <a:rPr lang="pt-BR" sz="2400" dirty="0" err="1">
                <a:latin typeface="Clarendon BT" panose="02040704040505020204" pitchFamily="18" charset="0"/>
              </a:rPr>
              <a:t>Apoc</a:t>
            </a:r>
            <a:r>
              <a:rPr lang="pt-BR" sz="2400" dirty="0">
                <a:latin typeface="Clarendon BT" panose="02040704040505020204" pitchFamily="18" charset="0"/>
              </a:rPr>
              <a:t>. 5:6 Sete chifres e sete selos </a:t>
            </a:r>
          </a:p>
          <a:p>
            <a:r>
              <a:rPr lang="pt-BR" sz="2400" dirty="0" err="1">
                <a:latin typeface="Clarendon BT" panose="02040704040505020204" pitchFamily="18" charset="0"/>
              </a:rPr>
              <a:t>Apoc</a:t>
            </a:r>
            <a:r>
              <a:rPr lang="pt-BR" sz="2400" dirty="0">
                <a:latin typeface="Clarendon BT" panose="02040704040505020204" pitchFamily="18" charset="0"/>
              </a:rPr>
              <a:t>. 8:2 Sete anjos com sete trombetas </a:t>
            </a:r>
          </a:p>
          <a:p>
            <a:r>
              <a:rPr lang="pt-BR" sz="2400" dirty="0" err="1">
                <a:latin typeface="Clarendon BT" panose="02040704040505020204" pitchFamily="18" charset="0"/>
              </a:rPr>
              <a:t>Apoc</a:t>
            </a:r>
            <a:r>
              <a:rPr lang="pt-BR" sz="2400" dirty="0">
                <a:latin typeface="Clarendon BT" panose="02040704040505020204" pitchFamily="18" charset="0"/>
              </a:rPr>
              <a:t>. 10:3 Sete trovões </a:t>
            </a:r>
          </a:p>
          <a:p>
            <a:r>
              <a:rPr lang="pt-BR" sz="2400" dirty="0" err="1">
                <a:latin typeface="Clarendon BT" panose="02040704040505020204" pitchFamily="18" charset="0"/>
              </a:rPr>
              <a:t>Apoc</a:t>
            </a:r>
            <a:r>
              <a:rPr lang="pt-BR" sz="2400" dirty="0">
                <a:latin typeface="Clarendon BT" panose="02040704040505020204" pitchFamily="18" charset="0"/>
              </a:rPr>
              <a:t>. 12:3 Sete cabeças com sete coroas </a:t>
            </a:r>
          </a:p>
          <a:p>
            <a:r>
              <a:rPr lang="pt-BR" sz="2400" dirty="0" err="1">
                <a:latin typeface="Clarendon BT" panose="02040704040505020204" pitchFamily="18" charset="0"/>
              </a:rPr>
              <a:t>Apoc</a:t>
            </a:r>
            <a:r>
              <a:rPr lang="pt-BR" sz="2400" dirty="0">
                <a:latin typeface="Clarendon BT" panose="02040704040505020204" pitchFamily="18" charset="0"/>
              </a:rPr>
              <a:t>. 15:1 Sete anjos com as sete últimas pragas </a:t>
            </a:r>
          </a:p>
          <a:p>
            <a:r>
              <a:rPr lang="pt-BR" sz="2400" dirty="0" err="1">
                <a:latin typeface="Clarendon BT" panose="02040704040505020204" pitchFamily="18" charset="0"/>
              </a:rPr>
              <a:t>Apoc</a:t>
            </a:r>
            <a:r>
              <a:rPr lang="pt-BR" sz="2400" dirty="0">
                <a:latin typeface="Clarendon BT" panose="02040704040505020204" pitchFamily="18" charset="0"/>
              </a:rPr>
              <a:t>. 17:9 Sete montes </a:t>
            </a:r>
          </a:p>
          <a:p>
            <a:r>
              <a:rPr lang="pt-BR" sz="2400" dirty="0" err="1">
                <a:latin typeface="Clarendon BT" panose="02040704040505020204" pitchFamily="18" charset="0"/>
              </a:rPr>
              <a:t>Apoc</a:t>
            </a:r>
            <a:r>
              <a:rPr lang="pt-BR" sz="2400" dirty="0">
                <a:latin typeface="Clarendon BT" panose="02040704040505020204" pitchFamily="18" charset="0"/>
              </a:rPr>
              <a:t>. 17:10 Sete reis </a:t>
            </a:r>
          </a:p>
          <a:p>
            <a:endParaRPr lang="pt-BR" sz="2400" dirty="0">
              <a:latin typeface="Clarendon BT" panose="02040704040505020204" pitchFamily="18" charset="0"/>
            </a:endParaRPr>
          </a:p>
          <a:p>
            <a:endParaRPr lang="pt-BR" sz="2400" dirty="0">
              <a:latin typeface="Clarendon BT" panose="02040704040505020204" pitchFamily="18" charset="0"/>
            </a:endParaRPr>
          </a:p>
          <a:p>
            <a:endParaRPr lang="pt-BR" sz="2400" dirty="0">
              <a:latin typeface="Clarendon BT" panose="0204070404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848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81200" y="144805"/>
            <a:ext cx="8229600" cy="778098"/>
          </a:xfrm>
        </p:spPr>
        <p:txBody>
          <a:bodyPr>
            <a:normAutofit fontScale="90000"/>
          </a:bodyPr>
          <a:lstStyle/>
          <a:p>
            <a:br>
              <a:rPr lang="pt-BR" dirty="0">
                <a:latin typeface="Clarendon BT" panose="02040704040505020204" pitchFamily="18" charset="0"/>
              </a:rPr>
            </a:br>
            <a:r>
              <a:rPr lang="pt-BR" dirty="0">
                <a:latin typeface="Clarendon BT" panose="02040704040505020204" pitchFamily="18" charset="0"/>
              </a:rPr>
              <a:t>O uso do número sete na Bíblia</a:t>
            </a:r>
            <a:br>
              <a:rPr lang="pt-BR" dirty="0">
                <a:latin typeface="Clarendon BT" panose="02040704040505020204" pitchFamily="18" charset="0"/>
              </a:rPr>
            </a:br>
            <a:endParaRPr lang="pt-BR" dirty="0">
              <a:latin typeface="Clarendon BT" panose="02040704040505020204" pitchFamily="18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127448" y="1052736"/>
            <a:ext cx="10657184" cy="547260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pt-BR" sz="2000" dirty="0">
                <a:latin typeface="Clarendon BT" panose="02040704040505020204" pitchFamily="18" charset="0"/>
              </a:rPr>
              <a:t>Gên. 2:2   Semana de sete dias </a:t>
            </a:r>
          </a:p>
          <a:p>
            <a:r>
              <a:rPr lang="pt-BR" sz="2000" dirty="0">
                <a:latin typeface="Clarendon BT" panose="02040704040505020204" pitchFamily="18" charset="0"/>
              </a:rPr>
              <a:t>Gên. 7:2     Animais limpos tomados para a arca de sete em sete</a:t>
            </a:r>
          </a:p>
          <a:p>
            <a:r>
              <a:rPr lang="pt-BR" sz="2000" dirty="0" err="1">
                <a:latin typeface="Clarendon BT" panose="02040704040505020204" pitchFamily="18" charset="0"/>
              </a:rPr>
              <a:t>Êxo</a:t>
            </a:r>
            <a:r>
              <a:rPr lang="pt-BR" sz="2000" dirty="0">
                <a:latin typeface="Clarendon BT" panose="02040704040505020204" pitchFamily="18" charset="0"/>
              </a:rPr>
              <a:t>. 25:37 Sete lâmpadas para o candeeiro </a:t>
            </a:r>
          </a:p>
          <a:p>
            <a:r>
              <a:rPr lang="pt-BR" sz="2000" dirty="0">
                <a:latin typeface="Clarendon BT" panose="02040704040505020204" pitchFamily="18" charset="0"/>
              </a:rPr>
              <a:t>Lev. 4:6     Sangue espargido sete vezes </a:t>
            </a:r>
          </a:p>
          <a:p>
            <a:r>
              <a:rPr lang="pt-BR" sz="2000" dirty="0">
                <a:latin typeface="Clarendon BT" panose="02040704040505020204" pitchFamily="18" charset="0"/>
              </a:rPr>
              <a:t>Lev. 14:16 Óleo espargido sete vezes </a:t>
            </a:r>
          </a:p>
          <a:p>
            <a:r>
              <a:rPr lang="pt-BR" sz="2000" dirty="0">
                <a:latin typeface="Clarendon BT" panose="02040704040505020204" pitchFamily="18" charset="0"/>
              </a:rPr>
              <a:t>Lev. 23:15 Sete sábados </a:t>
            </a:r>
          </a:p>
          <a:p>
            <a:r>
              <a:rPr lang="pt-BR" sz="2000" dirty="0">
                <a:latin typeface="Clarendon BT" panose="02040704040505020204" pitchFamily="18" charset="0"/>
              </a:rPr>
              <a:t>Lev. 23:39  Festa de sete dias </a:t>
            </a:r>
          </a:p>
          <a:p>
            <a:r>
              <a:rPr lang="pt-BR" sz="2000" dirty="0">
                <a:latin typeface="Clarendon BT" panose="02040704040505020204" pitchFamily="18" charset="0"/>
              </a:rPr>
              <a:t>Núm. 12:15 Levariam sete dias fora do acampamento </a:t>
            </a:r>
          </a:p>
          <a:p>
            <a:r>
              <a:rPr lang="pt-BR" sz="2000" dirty="0" err="1">
                <a:latin typeface="Clarendon BT" panose="02040704040505020204" pitchFamily="18" charset="0"/>
              </a:rPr>
              <a:t>Deut</a:t>
            </a:r>
            <a:r>
              <a:rPr lang="pt-BR" sz="2000" dirty="0">
                <a:latin typeface="Clarendon BT" panose="02040704040505020204" pitchFamily="18" charset="0"/>
              </a:rPr>
              <a:t>. 15:1   Livres dos credores depois de sete anos </a:t>
            </a:r>
          </a:p>
          <a:p>
            <a:r>
              <a:rPr lang="pt-BR" sz="2000" dirty="0" err="1">
                <a:latin typeface="Clarendon BT" panose="02040704040505020204" pitchFamily="18" charset="0"/>
              </a:rPr>
              <a:t>Jos</a:t>
            </a:r>
            <a:r>
              <a:rPr lang="pt-BR" sz="2000" dirty="0">
                <a:latin typeface="Clarendon BT" panose="02040704040505020204" pitchFamily="18" charset="0"/>
              </a:rPr>
              <a:t>. 6:4        Sete sacerdotes diante da arca </a:t>
            </a:r>
          </a:p>
          <a:p>
            <a:r>
              <a:rPr lang="pt-BR" sz="2000" dirty="0" err="1">
                <a:latin typeface="Clarendon BT" panose="02040704040505020204" pitchFamily="18" charset="0"/>
              </a:rPr>
              <a:t>Jos</a:t>
            </a:r>
            <a:r>
              <a:rPr lang="pt-BR" sz="2000" dirty="0">
                <a:latin typeface="Clarendon BT" panose="02040704040505020204" pitchFamily="18" charset="0"/>
              </a:rPr>
              <a:t>. 6:15     Jericó rodeada sete vezes </a:t>
            </a:r>
          </a:p>
          <a:p>
            <a:r>
              <a:rPr lang="pt-BR" sz="2000" dirty="0">
                <a:latin typeface="Clarendon BT" panose="02040704040505020204" pitchFamily="18" charset="0"/>
              </a:rPr>
              <a:t>Rute 4:15   Sete filhos </a:t>
            </a:r>
          </a:p>
          <a:p>
            <a:r>
              <a:rPr lang="pt-BR" sz="2000" dirty="0">
                <a:latin typeface="Clarendon BT" panose="02040704040505020204" pitchFamily="18" charset="0"/>
              </a:rPr>
              <a:t>Jó 42:8         Sete bezerros e sete carneiros </a:t>
            </a:r>
          </a:p>
          <a:p>
            <a:r>
              <a:rPr lang="pt-BR" sz="2000" dirty="0">
                <a:latin typeface="Clarendon BT" panose="02040704040505020204" pitchFamily="18" charset="0"/>
              </a:rPr>
              <a:t>Sal. 119:164 Louvor a Deus sete vezes ao dia </a:t>
            </a:r>
          </a:p>
          <a:p>
            <a:r>
              <a:rPr lang="pt-BR" sz="2000" dirty="0">
                <a:latin typeface="Clarendon BT" panose="02040704040505020204" pitchFamily="18" charset="0"/>
              </a:rPr>
              <a:t>Atos 6:3      Sete diáconos </a:t>
            </a:r>
          </a:p>
          <a:p>
            <a:endParaRPr lang="pt-BR" sz="2000" dirty="0">
              <a:latin typeface="Clarendon BT" panose="0204070404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2848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9" name="Picture 3" descr="O02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1141" name="Rectangle 5"/>
          <p:cNvSpPr>
            <a:spLocks noGrp="1" noChangeArrowheads="1"/>
          </p:cNvSpPr>
          <p:nvPr>
            <p:ph type="title"/>
          </p:nvPr>
        </p:nvSpPr>
        <p:spPr>
          <a:xfrm>
            <a:off x="623392" y="476672"/>
            <a:ext cx="11161240" cy="5904656"/>
          </a:xfrm>
          <a:noFill/>
          <a:ln/>
          <a:effectLst>
            <a:outerShdw dist="35921" dir="2700000" algn="ctr" rotWithShape="0">
              <a:srgbClr val="000000"/>
            </a:outerShdw>
          </a:effectLst>
        </p:spPr>
        <p:txBody>
          <a:bodyPr>
            <a:normAutofit/>
          </a:bodyPr>
          <a:lstStyle/>
          <a:p>
            <a:r>
              <a:rPr lang="pt-BR" sz="6000" b="1" dirty="0">
                <a:solidFill>
                  <a:srgbClr val="FFFF00"/>
                </a:solidFill>
                <a:latin typeface="Clarendon BT" panose="02040704040505020204" pitchFamily="18" charset="0"/>
                <a:cs typeface="Times New Roman" pitchFamily="18" charset="0"/>
              </a:rPr>
              <a:t>Os sete espíritos </a:t>
            </a:r>
            <a:br>
              <a:rPr lang="pt-BR" sz="6000" b="1" dirty="0">
                <a:solidFill>
                  <a:schemeClr val="bg1"/>
                </a:solidFill>
                <a:latin typeface="Clarendon BT" panose="02040704040505020204" pitchFamily="18" charset="0"/>
                <a:cs typeface="Times New Roman" pitchFamily="18" charset="0"/>
              </a:rPr>
            </a:br>
            <a:br>
              <a:rPr lang="pt-BR" sz="6000" b="1" dirty="0">
                <a:solidFill>
                  <a:schemeClr val="bg1"/>
                </a:solidFill>
                <a:latin typeface="Clarendon BT" panose="02040704040505020204" pitchFamily="18" charset="0"/>
                <a:cs typeface="Times New Roman" pitchFamily="18" charset="0"/>
              </a:rPr>
            </a:br>
            <a:r>
              <a:rPr lang="pt-BR" sz="6000" b="1" dirty="0">
                <a:solidFill>
                  <a:schemeClr val="bg1"/>
                </a:solidFill>
                <a:latin typeface="Clarendon BT" panose="02040704040505020204" pitchFamily="18" charset="0"/>
                <a:cs typeface="Times New Roman" pitchFamily="18" charset="0"/>
              </a:rPr>
              <a:t>Representam </a:t>
            </a:r>
            <a:br>
              <a:rPr lang="pt-BR" sz="6000" b="1" dirty="0">
                <a:solidFill>
                  <a:schemeClr val="bg1"/>
                </a:solidFill>
                <a:latin typeface="Clarendon BT" panose="02040704040505020204" pitchFamily="18" charset="0"/>
                <a:cs typeface="Times New Roman" pitchFamily="18" charset="0"/>
              </a:rPr>
            </a:br>
            <a:r>
              <a:rPr lang="pt-BR" sz="6000" b="1" dirty="0">
                <a:solidFill>
                  <a:schemeClr val="bg1"/>
                </a:solidFill>
                <a:latin typeface="Clarendon BT" panose="02040704040505020204" pitchFamily="18" charset="0"/>
                <a:cs typeface="Times New Roman" pitchFamily="18" charset="0"/>
              </a:rPr>
              <a:t>a </a:t>
            </a:r>
            <a:r>
              <a:rPr lang="pt-BR" sz="6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  <a:cs typeface="Times New Roman" pitchFamily="18" charset="0"/>
              </a:rPr>
              <a:t>plenitude do Espírito Santo.</a:t>
            </a:r>
            <a:br>
              <a:rPr lang="pt-BR" sz="6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  <a:cs typeface="Times New Roman" pitchFamily="18" charset="0"/>
              </a:rPr>
            </a:br>
            <a:endParaRPr lang="pt-PT" sz="6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larendon BT" panose="0204070404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2114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407368" y="404664"/>
            <a:ext cx="11593288" cy="612068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pt-BR" sz="4000" dirty="0">
                <a:latin typeface="Clarendon BT" panose="02040704040505020204" pitchFamily="18" charset="0"/>
              </a:rPr>
              <a:t> “</a:t>
            </a:r>
            <a:r>
              <a:rPr lang="pt-BR" sz="4000" i="1" dirty="0">
                <a:latin typeface="Clarendon BT" panose="02040704040505020204" pitchFamily="18" charset="0"/>
              </a:rPr>
              <a:t>E da parte de Jesus Cristo... </a:t>
            </a:r>
            <a:r>
              <a:rPr lang="pt-BR" sz="4000" i="1" u="sng" dirty="0">
                <a:latin typeface="Clarendon BT" panose="02040704040505020204" pitchFamily="18" charset="0"/>
              </a:rPr>
              <a:t>o </a:t>
            </a:r>
            <a:r>
              <a:rPr lang="pt-BR" sz="5400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Primogênito dos mortos</a:t>
            </a:r>
            <a:r>
              <a:rPr lang="pt-B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 (1:5)</a:t>
            </a:r>
          </a:p>
          <a:p>
            <a:pPr eaLnBrk="1" hangingPunct="1">
              <a:lnSpc>
                <a:spcPct val="80000"/>
              </a:lnSpc>
              <a:defRPr/>
            </a:pPr>
            <a:endParaRPr lang="pt-BR" sz="4000" dirty="0">
              <a:latin typeface="Clarendon BT" panose="02040704040505020204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pt-BR" sz="4000" dirty="0">
                <a:latin typeface="Clarendon BT" panose="02040704040505020204" pitchFamily="18" charset="0"/>
              </a:rPr>
              <a:t>Significa que </a:t>
            </a:r>
            <a:r>
              <a:rPr lang="pt-BR" sz="6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Jesus é o mais importante dentre todos os que passaram pela morte</a:t>
            </a:r>
            <a:r>
              <a:rPr lang="pt-BR" sz="4000" dirty="0">
                <a:latin typeface="Clarendon BT" panose="02040704040505020204" pitchFamily="18" charset="0"/>
              </a:rPr>
              <a:t>, cuja ressurreição é o tipo e penhor da ressurreição de todos os justos mortos. </a:t>
            </a:r>
          </a:p>
        </p:txBody>
      </p:sp>
    </p:spTree>
    <p:extLst>
      <p:ext uri="{BB962C8B-B14F-4D97-AF65-F5344CB8AC3E}">
        <p14:creationId xmlns:p14="http://schemas.microsoft.com/office/powerpoint/2010/main" val="1808133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351584" y="332657"/>
            <a:ext cx="7772400" cy="1008112"/>
          </a:xfrm>
        </p:spPr>
        <p:txBody>
          <a:bodyPr/>
          <a:lstStyle/>
          <a:p>
            <a:r>
              <a:rPr lang="en-US" dirty="0" err="1">
                <a:latin typeface="Clarendon BT" panose="02040704040505020204" pitchFamily="18" charset="0"/>
              </a:rPr>
              <a:t>Apocalipse</a:t>
            </a:r>
            <a:r>
              <a:rPr lang="en-US" dirty="0">
                <a:latin typeface="Clarendon BT" panose="02040704040505020204" pitchFamily="18" charset="0"/>
              </a:rPr>
              <a:t> </a:t>
            </a:r>
            <a:r>
              <a:rPr lang="en-US" dirty="0" err="1">
                <a:latin typeface="Clarendon BT" panose="02040704040505020204" pitchFamily="18" charset="0"/>
              </a:rPr>
              <a:t>Capítulo</a:t>
            </a:r>
            <a:r>
              <a:rPr lang="en-US" dirty="0">
                <a:latin typeface="Clarendon BT" panose="02040704040505020204" pitchFamily="18" charset="0"/>
              </a:rPr>
              <a:t> 01:7</a:t>
            </a:r>
            <a:endParaRPr lang="pt-BR" dirty="0">
              <a:latin typeface="Clarendon BT" panose="02040704040505020204" pitchFamily="18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23392" y="1628800"/>
            <a:ext cx="11089232" cy="439248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en-US" sz="4400" dirty="0" err="1">
                <a:solidFill>
                  <a:schemeClr val="tx1"/>
                </a:solidFill>
                <a:latin typeface="Clarendon BT" panose="02040704040505020204" pitchFamily="18" charset="0"/>
              </a:rPr>
              <a:t>Eis</a:t>
            </a:r>
            <a:r>
              <a:rPr lang="en-US" sz="4400" dirty="0">
                <a:solidFill>
                  <a:schemeClr val="tx1"/>
                </a:solidFill>
                <a:latin typeface="Clarendon BT" panose="02040704040505020204" pitchFamily="18" charset="0"/>
              </a:rPr>
              <a:t> que </a:t>
            </a:r>
            <a:r>
              <a:rPr lang="en-US" sz="4400" dirty="0" err="1">
                <a:solidFill>
                  <a:schemeClr val="tx1"/>
                </a:solidFill>
                <a:latin typeface="Clarendon BT" panose="02040704040505020204" pitchFamily="18" charset="0"/>
              </a:rPr>
              <a:t>ele</a:t>
            </a:r>
            <a:r>
              <a:rPr lang="en-US" sz="4400" dirty="0">
                <a:solidFill>
                  <a:schemeClr val="tx1"/>
                </a:solidFill>
                <a:latin typeface="Clarendon BT" panose="02040704040505020204" pitchFamily="18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Clarendon BT" panose="02040704040505020204" pitchFamily="18" charset="0"/>
              </a:rPr>
              <a:t>vem</a:t>
            </a:r>
            <a:r>
              <a:rPr lang="en-US" sz="4400" dirty="0">
                <a:solidFill>
                  <a:schemeClr val="tx1"/>
                </a:solidFill>
                <a:latin typeface="Clarendon BT" panose="02040704040505020204" pitchFamily="18" charset="0"/>
              </a:rPr>
              <a:t> com as </a:t>
            </a:r>
            <a:r>
              <a:rPr lang="en-US" sz="4400" dirty="0" err="1">
                <a:solidFill>
                  <a:schemeClr val="tx1"/>
                </a:solidFill>
                <a:latin typeface="Clarendon BT" panose="02040704040505020204" pitchFamily="18" charset="0"/>
              </a:rPr>
              <a:t>nuvens</a:t>
            </a:r>
            <a:r>
              <a:rPr lang="en-US" sz="4400" dirty="0">
                <a:solidFill>
                  <a:schemeClr val="tx1"/>
                </a:solidFill>
                <a:latin typeface="Clarendon BT" panose="02040704040505020204" pitchFamily="18" charset="0"/>
              </a:rPr>
              <a:t>, e </a:t>
            </a:r>
          </a:p>
          <a:p>
            <a:r>
              <a:rPr lang="en-US" sz="44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todo</a:t>
            </a:r>
            <a:r>
              <a:rPr lang="en-US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 </a:t>
            </a:r>
            <a:r>
              <a:rPr lang="en-US" sz="44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olho</a:t>
            </a:r>
            <a:r>
              <a:rPr lang="en-US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 o </a:t>
            </a:r>
            <a:r>
              <a:rPr lang="en-US" sz="44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verá</a:t>
            </a:r>
            <a:r>
              <a:rPr lang="en-US" sz="4400" dirty="0">
                <a:solidFill>
                  <a:schemeClr val="tx1"/>
                </a:solidFill>
                <a:latin typeface="Clarendon BT" panose="02040704040505020204" pitchFamily="18" charset="0"/>
              </a:rPr>
              <a:t>,</a:t>
            </a:r>
          </a:p>
          <a:p>
            <a:r>
              <a:rPr lang="en-US" sz="44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Até</a:t>
            </a:r>
            <a:r>
              <a:rPr lang="en-US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mesmo</a:t>
            </a:r>
            <a:r>
              <a:rPr lang="en-US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aqueles</a:t>
            </a:r>
            <a:r>
              <a:rPr lang="en-US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que</a:t>
            </a:r>
            <a:r>
              <a:rPr lang="en-US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 o </a:t>
            </a:r>
            <a:r>
              <a:rPr lang="en-US" sz="44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traspassaram</a:t>
            </a:r>
            <a:r>
              <a:rPr lang="en-US" sz="4400" dirty="0">
                <a:solidFill>
                  <a:schemeClr val="tx1"/>
                </a:solidFill>
                <a:latin typeface="Clarendon BT" panose="02040704040505020204" pitchFamily="18" charset="0"/>
              </a:rPr>
              <a:t>;</a:t>
            </a:r>
          </a:p>
          <a:p>
            <a:r>
              <a:rPr lang="en-US" sz="4400" dirty="0">
                <a:solidFill>
                  <a:schemeClr val="tx1"/>
                </a:solidFill>
                <a:latin typeface="Clarendon BT" panose="02040704040505020204" pitchFamily="18" charset="0"/>
              </a:rPr>
              <a:t>E </a:t>
            </a:r>
            <a:r>
              <a:rPr lang="en-US" sz="4400" dirty="0" err="1">
                <a:solidFill>
                  <a:schemeClr val="tx1"/>
                </a:solidFill>
                <a:latin typeface="Clarendon BT" panose="02040704040505020204" pitchFamily="18" charset="0"/>
              </a:rPr>
              <a:t>todos</a:t>
            </a:r>
            <a:r>
              <a:rPr lang="en-US" sz="4400" dirty="0">
                <a:solidFill>
                  <a:schemeClr val="tx1"/>
                </a:solidFill>
                <a:latin typeface="Clarendon BT" panose="02040704040505020204" pitchFamily="18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Clarendon BT" panose="02040704040505020204" pitchFamily="18" charset="0"/>
              </a:rPr>
              <a:t>os</a:t>
            </a:r>
            <a:r>
              <a:rPr lang="en-US" sz="4400" dirty="0">
                <a:solidFill>
                  <a:schemeClr val="tx1"/>
                </a:solidFill>
                <a:latin typeface="Clarendon BT" panose="02040704040505020204" pitchFamily="18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Clarendon BT" panose="02040704040505020204" pitchFamily="18" charset="0"/>
              </a:rPr>
              <a:t>povos</a:t>
            </a:r>
            <a:r>
              <a:rPr lang="en-US" sz="4400" dirty="0">
                <a:solidFill>
                  <a:schemeClr val="tx1"/>
                </a:solidFill>
                <a:latin typeface="Clarendon BT" panose="02040704040505020204" pitchFamily="18" charset="0"/>
              </a:rPr>
              <a:t> da terra se </a:t>
            </a:r>
            <a:r>
              <a:rPr lang="en-US" sz="4400" dirty="0" err="1">
                <a:solidFill>
                  <a:schemeClr val="tx1"/>
                </a:solidFill>
                <a:latin typeface="Clarendon BT" panose="02040704040505020204" pitchFamily="18" charset="0"/>
              </a:rPr>
              <a:t>lamentarão</a:t>
            </a:r>
            <a:r>
              <a:rPr lang="en-US" sz="4400" dirty="0">
                <a:solidFill>
                  <a:schemeClr val="tx1"/>
                </a:solidFill>
                <a:latin typeface="Clarendon BT" panose="02040704040505020204" pitchFamily="18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Clarendon BT" panose="02040704040505020204" pitchFamily="18" charset="0"/>
              </a:rPr>
              <a:t>por</a:t>
            </a:r>
            <a:r>
              <a:rPr lang="en-US" sz="4400" dirty="0">
                <a:solidFill>
                  <a:schemeClr val="tx1"/>
                </a:solidFill>
                <a:latin typeface="Clarendon BT" panose="02040704040505020204" pitchFamily="18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Clarendon BT" panose="02040704040505020204" pitchFamily="18" charset="0"/>
              </a:rPr>
              <a:t>causa</a:t>
            </a:r>
            <a:r>
              <a:rPr lang="en-US" sz="4400" dirty="0">
                <a:solidFill>
                  <a:schemeClr val="tx1"/>
                </a:solidFill>
                <a:latin typeface="Clarendon BT" panose="02040704040505020204" pitchFamily="18" charset="0"/>
              </a:rPr>
              <a:t> dele.</a:t>
            </a:r>
          </a:p>
          <a:p>
            <a:r>
              <a:rPr lang="en-US" sz="4400" dirty="0" err="1">
                <a:solidFill>
                  <a:schemeClr val="tx1"/>
                </a:solidFill>
                <a:latin typeface="Clarendon BT" panose="02040704040505020204" pitchFamily="18" charset="0"/>
              </a:rPr>
              <a:t>Assim</a:t>
            </a:r>
            <a:r>
              <a:rPr lang="en-US" sz="4400" dirty="0">
                <a:solidFill>
                  <a:schemeClr val="tx1"/>
                </a:solidFill>
                <a:latin typeface="Clarendon BT" panose="02040704040505020204" pitchFamily="18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Clarendon BT" panose="02040704040505020204" pitchFamily="18" charset="0"/>
              </a:rPr>
              <a:t>será</a:t>
            </a:r>
            <a:r>
              <a:rPr lang="en-US" sz="4400" dirty="0">
                <a:solidFill>
                  <a:schemeClr val="tx1"/>
                </a:solidFill>
                <a:latin typeface="Clarendon BT" panose="02040704040505020204" pitchFamily="18" charset="0"/>
              </a:rPr>
              <a:t>! </a:t>
            </a:r>
            <a:r>
              <a:rPr lang="en-US" sz="4400" dirty="0" err="1">
                <a:solidFill>
                  <a:schemeClr val="tx1"/>
                </a:solidFill>
                <a:latin typeface="Clarendon BT" panose="02040704040505020204" pitchFamily="18" charset="0"/>
              </a:rPr>
              <a:t>Amém</a:t>
            </a:r>
            <a:r>
              <a:rPr lang="en-US" sz="4400" dirty="0">
                <a:solidFill>
                  <a:schemeClr val="tx1"/>
                </a:solidFill>
                <a:latin typeface="Clarendon BT" panose="02040704040505020204" pitchFamily="18" charset="0"/>
              </a:rPr>
              <a:t>.</a:t>
            </a:r>
            <a:endParaRPr lang="pt-BR" sz="4400" dirty="0">
              <a:solidFill>
                <a:schemeClr val="tx1"/>
              </a:solidFill>
              <a:latin typeface="Clarendon BT" panose="0204070404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9490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0528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3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3034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1775520" y="253144"/>
            <a:ext cx="8206135" cy="707886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pt-BR" sz="4000" b="1" dirty="0">
                <a:solidFill>
                  <a:schemeClr val="bg1"/>
                </a:solidFill>
                <a:latin typeface="Clarendon BT" panose="02040704040505020204" pitchFamily="18" charset="0"/>
              </a:rPr>
              <a:t>Jesus virá de forma Pessoal e Corporal</a:t>
            </a:r>
          </a:p>
        </p:txBody>
      </p:sp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479376" y="2013086"/>
            <a:ext cx="6586836" cy="459177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>
              <a:lnSpc>
                <a:spcPct val="110000"/>
              </a:lnSpc>
              <a:spcBef>
                <a:spcPct val="50000"/>
              </a:spcBef>
            </a:pPr>
            <a:r>
              <a:rPr lang="pt-BR" sz="3600" b="1" dirty="0">
                <a:solidFill>
                  <a:schemeClr val="tx1"/>
                </a:solidFill>
                <a:latin typeface="Clarendon BT" panose="02040704040505020204" pitchFamily="18" charset="0"/>
              </a:rPr>
              <a:t>“...por que estais olhando para as alturas? Esse mesmo Jesus que dentre vós foi assunto ao Céu, </a:t>
            </a:r>
            <a:r>
              <a:rPr lang="pt-BR" sz="3600" b="1" dirty="0">
                <a:solidFill>
                  <a:srgbClr val="0000FF"/>
                </a:solidFill>
                <a:latin typeface="Clarendon BT" panose="02040704040505020204" pitchFamily="18" charset="0"/>
              </a:rPr>
              <a:t>virá assim do modo como     O vistes subir</a:t>
            </a:r>
            <a:r>
              <a:rPr lang="pt-BR" sz="3600" b="1" dirty="0">
                <a:solidFill>
                  <a:schemeClr val="tx1"/>
                </a:solidFill>
                <a:latin typeface="Clarendon BT" panose="02040704040505020204" pitchFamily="18" charset="0"/>
              </a:rPr>
              <a:t>”</a:t>
            </a:r>
          </a:p>
          <a:p>
            <a:pPr algn="r">
              <a:lnSpc>
                <a:spcPct val="110000"/>
              </a:lnSpc>
              <a:spcBef>
                <a:spcPct val="50000"/>
              </a:spcBef>
            </a:pPr>
            <a:r>
              <a:rPr lang="pt-BR" sz="3600" b="1" dirty="0">
                <a:solidFill>
                  <a:schemeClr val="tx1"/>
                </a:solidFill>
                <a:latin typeface="Clarendon BT" panose="02040704040505020204" pitchFamily="18" charset="0"/>
              </a:rPr>
              <a:t>(Atos 1:11).</a:t>
            </a:r>
          </a:p>
        </p:txBody>
      </p:sp>
    </p:spTree>
    <p:extLst>
      <p:ext uri="{BB962C8B-B14F-4D97-AF65-F5344CB8AC3E}">
        <p14:creationId xmlns:p14="http://schemas.microsoft.com/office/powerpoint/2010/main" val="2847492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1" name="Picture 3" descr="0809053x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9976" y="663152"/>
            <a:ext cx="6088064" cy="4566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4213" name="Rectangle 5"/>
          <p:cNvSpPr>
            <a:spLocks noGrp="1" noChangeArrowheads="1"/>
          </p:cNvSpPr>
          <p:nvPr>
            <p:ph type="title"/>
          </p:nvPr>
        </p:nvSpPr>
        <p:spPr>
          <a:xfrm>
            <a:off x="191344" y="303112"/>
            <a:ext cx="6768752" cy="5286128"/>
          </a:xfr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pt-BR" b="1" dirty="0">
                <a:solidFill>
                  <a:schemeClr val="tx1"/>
                </a:solidFill>
                <a:latin typeface="Clarendon BT" panose="02040704040505020204" pitchFamily="18" charset="0"/>
                <a:cs typeface="Times New Roman" pitchFamily="18" charset="0"/>
              </a:rPr>
              <a:t>Jesus está voltando à Terra por causa de Seu povo. </a:t>
            </a:r>
            <a:br>
              <a:rPr lang="pt-BR" b="1" dirty="0">
                <a:solidFill>
                  <a:schemeClr val="tx1"/>
                </a:solidFill>
                <a:latin typeface="Clarendon BT" panose="02040704040505020204" pitchFamily="18" charset="0"/>
                <a:cs typeface="Times New Roman" pitchFamily="18" charset="0"/>
              </a:rPr>
            </a:br>
            <a:r>
              <a:rPr lang="pt-BR" b="1" dirty="0">
                <a:solidFill>
                  <a:schemeClr val="tx1"/>
                </a:solidFill>
                <a:latin typeface="Clarendon BT" panose="02040704040505020204" pitchFamily="18" charset="0"/>
                <a:cs typeface="Times New Roman" pitchFamily="18" charset="0"/>
              </a:rPr>
              <a:t>"Ele vem com as nuvens e </a:t>
            </a:r>
            <a:r>
              <a:rPr lang="pt-BR" b="1" dirty="0">
                <a:solidFill>
                  <a:srgbClr val="FF0000"/>
                </a:solidFill>
                <a:latin typeface="Clarendon BT" panose="02040704040505020204" pitchFamily="18" charset="0"/>
                <a:cs typeface="Times New Roman" pitchFamily="18" charset="0"/>
              </a:rPr>
              <a:t>todo olho O verá</a:t>
            </a:r>
            <a:r>
              <a:rPr lang="pt-BR" b="1" dirty="0">
                <a:solidFill>
                  <a:schemeClr val="tx1"/>
                </a:solidFill>
                <a:latin typeface="Clarendon BT" panose="02040704040505020204" pitchFamily="18" charset="0"/>
                <a:cs typeface="Times New Roman" pitchFamily="18" charset="0"/>
              </a:rPr>
              <a:t>."</a:t>
            </a:r>
            <a:r>
              <a:rPr lang="pt-PT" b="1" dirty="0">
                <a:solidFill>
                  <a:schemeClr val="tx1"/>
                </a:solidFill>
                <a:latin typeface="Clarendon BT" panose="020407040405050202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53034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335360" y="188640"/>
            <a:ext cx="11449272" cy="6408712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  <a:defRPr/>
            </a:pPr>
            <a:endParaRPr lang="pt-BR" sz="1800" dirty="0">
              <a:latin typeface="Clarendon BT" panose="02040704040505020204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pt-BR" sz="2800" dirty="0">
                <a:latin typeface="Clarendon BT" panose="02040704040505020204" pitchFamily="18" charset="0"/>
              </a:rPr>
              <a:t>Assim como Cristo ascendeu em nuvens de anjos, assim Ele também voltará...Jesus na nuvem, avança como poderoso vencedor (</a:t>
            </a:r>
            <a:r>
              <a:rPr lang="pt-BR" sz="2800" dirty="0" err="1">
                <a:latin typeface="Clarendon BT" panose="02040704040505020204" pitchFamily="18" charset="0"/>
              </a:rPr>
              <a:t>Mt</a:t>
            </a:r>
            <a:r>
              <a:rPr lang="pt-BR" sz="2800" dirty="0">
                <a:latin typeface="Clarendon BT" panose="02040704040505020204" pitchFamily="18" charset="0"/>
              </a:rPr>
              <a:t> 24:24-27).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pt-B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´Não há possibilidade de ser imitada esta vinda.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pt-BR" sz="2800" dirty="0">
                <a:latin typeface="Clarendon BT" panose="02040704040505020204" pitchFamily="18" charset="0"/>
              </a:rPr>
              <a:t>Será conhecida universalmente, testemunhada pelo mundo inteiro`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pt-BR" sz="2800" dirty="0">
                <a:latin typeface="Clarendon BT" panose="02040704040505020204" pitchFamily="18" charset="0"/>
              </a:rPr>
              <a:t>(Ellen G. White, </a:t>
            </a:r>
            <a:r>
              <a:rPr lang="pt-BR" sz="2800" i="1" dirty="0">
                <a:solidFill>
                  <a:srgbClr val="0000FF"/>
                </a:solidFill>
                <a:latin typeface="Clarendon BT" panose="02040704040505020204" pitchFamily="18" charset="0"/>
              </a:rPr>
              <a:t>O Grande Conflito</a:t>
            </a:r>
            <a:r>
              <a:rPr lang="pt-BR" sz="2800" dirty="0">
                <a:solidFill>
                  <a:srgbClr val="0000FF"/>
                </a:solidFill>
                <a:latin typeface="Clarendon BT" panose="02040704040505020204" pitchFamily="18" charset="0"/>
              </a:rPr>
              <a:t>, 625</a:t>
            </a:r>
            <a:r>
              <a:rPr lang="pt-BR" sz="2800" dirty="0">
                <a:latin typeface="Clarendon BT" panose="02040704040505020204" pitchFamily="18" charset="0"/>
              </a:rPr>
              <a:t>). </a:t>
            </a:r>
          </a:p>
          <a:p>
            <a:pPr eaLnBrk="1" hangingPunct="1">
              <a:lnSpc>
                <a:spcPct val="80000"/>
              </a:lnSpc>
              <a:defRPr/>
            </a:pPr>
            <a:endParaRPr lang="pt-BR" sz="2800" dirty="0">
              <a:latin typeface="Clarendon BT" panose="02040704040505020204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pt-BR" sz="2800" dirty="0">
                <a:latin typeface="Clarendon BT" panose="02040704040505020204" pitchFamily="18" charset="0"/>
              </a:rPr>
              <a:t>“Abrem-se sepulturas e ´</a:t>
            </a:r>
            <a:r>
              <a:rPr lang="pt-BR" sz="2800" i="1" dirty="0">
                <a:latin typeface="Clarendon BT" panose="02040704040505020204" pitchFamily="18" charset="0"/>
              </a:rPr>
              <a:t>muitos dos que dormem no pó da terra ressuscitarão, uns para a vida eterna  outros para vergonha e desprezo eterno</a:t>
            </a:r>
            <a:r>
              <a:rPr lang="pt-BR" sz="2800" dirty="0">
                <a:latin typeface="Clarendon BT" panose="02040704040505020204" pitchFamily="18" charset="0"/>
              </a:rPr>
              <a:t>`(</a:t>
            </a:r>
            <a:r>
              <a:rPr lang="pt-BR" sz="2800" dirty="0" err="1">
                <a:latin typeface="Clarendon BT" panose="02040704040505020204" pitchFamily="18" charset="0"/>
              </a:rPr>
              <a:t>Dn</a:t>
            </a:r>
            <a:r>
              <a:rPr lang="pt-BR" sz="2800" dirty="0">
                <a:latin typeface="Clarendon BT" panose="02040704040505020204" pitchFamily="18" charset="0"/>
              </a:rPr>
              <a:t> 12:2). </a:t>
            </a:r>
          </a:p>
          <a:p>
            <a:pPr eaLnBrk="1" hangingPunct="1">
              <a:lnSpc>
                <a:spcPct val="80000"/>
              </a:lnSpc>
              <a:defRPr/>
            </a:pPr>
            <a:endParaRPr lang="pt-BR" sz="2800" dirty="0">
              <a:latin typeface="Clarendon BT" panose="02040704040505020204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pt-BR" sz="2800" dirty="0">
                <a:latin typeface="Clarendon BT" panose="02040704040505020204" pitchFamily="18" charset="0"/>
              </a:rPr>
              <a:t>“Todos os que morreram na fé da mensagem do terceiro anjo (desde 1844) saem do túmulo glorificados”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pt-BR" sz="2800" dirty="0">
                <a:latin typeface="Clarendon BT" panose="02040704040505020204" pitchFamily="18" charset="0"/>
              </a:rPr>
              <a:t>(</a:t>
            </a:r>
            <a:r>
              <a:rPr lang="pt-BR" sz="2800" dirty="0">
                <a:solidFill>
                  <a:srgbClr val="0000FF"/>
                </a:solidFill>
                <a:latin typeface="Clarendon BT" panose="02040704040505020204" pitchFamily="18" charset="0"/>
              </a:rPr>
              <a:t>Ellen G. White, </a:t>
            </a:r>
            <a:r>
              <a:rPr lang="pt-BR" sz="2800" i="1" dirty="0">
                <a:solidFill>
                  <a:srgbClr val="0000FF"/>
                </a:solidFill>
                <a:latin typeface="Clarendon BT" panose="02040704040505020204" pitchFamily="18" charset="0"/>
              </a:rPr>
              <a:t>O Grande Conflito</a:t>
            </a:r>
            <a:r>
              <a:rPr lang="pt-BR" sz="2800" dirty="0">
                <a:solidFill>
                  <a:srgbClr val="0000FF"/>
                </a:solidFill>
                <a:latin typeface="Clarendon BT" panose="02040704040505020204" pitchFamily="18" charset="0"/>
              </a:rPr>
              <a:t>, 625</a:t>
            </a:r>
            <a:r>
              <a:rPr lang="pt-BR" sz="2800" dirty="0">
                <a:latin typeface="Clarendon BT" panose="02040704040505020204" pitchFamily="18" charset="0"/>
              </a:rPr>
              <a:t>). </a:t>
            </a:r>
          </a:p>
          <a:p>
            <a:pPr eaLnBrk="1" hangingPunct="1">
              <a:lnSpc>
                <a:spcPct val="80000"/>
              </a:lnSpc>
              <a:defRPr/>
            </a:pPr>
            <a:endParaRPr lang="pt-BR" sz="2800" dirty="0">
              <a:latin typeface="Clarendon BT" panose="02040704040505020204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pt-BR" sz="2800" dirty="0">
                <a:latin typeface="Clarendon BT" panose="02040704040505020204" pitchFamily="18" charset="0"/>
              </a:rPr>
              <a:t>. Esta é uma </a:t>
            </a:r>
            <a:r>
              <a:rPr lang="pt-B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ressurreição especial </a:t>
            </a:r>
            <a:r>
              <a:rPr lang="pt-BR" sz="2800" dirty="0">
                <a:latin typeface="Clarendon BT" panose="02040704040505020204" pitchFamily="18" charset="0"/>
              </a:rPr>
              <a:t>que terá lugar um pouco antes da volta de Jesus</a:t>
            </a:r>
            <a:r>
              <a:rPr lang="pt-BR" sz="1800" dirty="0">
                <a:latin typeface="Clarendon BT" panose="0204070404050502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37908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371364" y="188640"/>
            <a:ext cx="11449272" cy="648072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pt-BR" sz="2800" dirty="0">
                <a:latin typeface="Clarendon BT" panose="02040704040505020204" pitchFamily="18" charset="0"/>
              </a:rPr>
              <a:t>“... </a:t>
            </a:r>
            <a:r>
              <a:rPr lang="pt-BR" sz="2800" i="1" dirty="0">
                <a:latin typeface="Clarendon BT" panose="02040704040505020204" pitchFamily="18" charset="0"/>
              </a:rPr>
              <a:t>até os mesmos que o traspassaram</a:t>
            </a:r>
            <a:r>
              <a:rPr lang="pt-BR" sz="2800" dirty="0">
                <a:latin typeface="Clarendon BT" panose="02040704040505020204" pitchFamily="18" charset="0"/>
              </a:rPr>
              <a:t>”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pt-BR" sz="2800" dirty="0">
              <a:latin typeface="Clarendon BT" panose="02040704040505020204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pt-BR" sz="2800" dirty="0">
                <a:latin typeface="Clarendon BT" panose="02040704040505020204" pitchFamily="18" charset="0"/>
              </a:rPr>
              <a:t>Os que </a:t>
            </a:r>
            <a:r>
              <a:rPr lang="pt-BR" sz="2800" dirty="0" err="1">
                <a:latin typeface="Clarendon BT" panose="02040704040505020204" pitchFamily="18" charset="0"/>
              </a:rPr>
              <a:t>dEle</a:t>
            </a:r>
            <a:r>
              <a:rPr lang="pt-BR" sz="2800" dirty="0">
                <a:latin typeface="Clarendon BT" panose="02040704040505020204" pitchFamily="18" charset="0"/>
              </a:rPr>
              <a:t> zombaram e o feriram;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pt-BR" sz="2800" dirty="0">
                <a:latin typeface="Clarendon BT" panose="02040704040505020204" pitchFamily="18" charset="0"/>
              </a:rPr>
              <a:t>Os sacerdotes e príncipes;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pt-BR" sz="2800" dirty="0">
                <a:latin typeface="Clarendon BT" panose="02040704040505020204" pitchFamily="18" charset="0"/>
              </a:rPr>
              <a:t>Pilatos, Herodes;</a:t>
            </a:r>
          </a:p>
          <a:p>
            <a:pPr eaLnBrk="1" hangingPunct="1">
              <a:lnSpc>
                <a:spcPct val="80000"/>
              </a:lnSpc>
              <a:defRPr/>
            </a:pPr>
            <a:endParaRPr lang="pt-BR" sz="2800" dirty="0">
              <a:latin typeface="Clarendon BT" panose="02040704040505020204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pt-BR" sz="2800" dirty="0">
                <a:latin typeface="Clarendon BT" panose="02040704040505020204" pitchFamily="18" charset="0"/>
              </a:rPr>
              <a:t>E os mais acérrimos inimigos de Sua verdade e povo.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pt-BR" sz="1800" dirty="0">
                <a:latin typeface="Clarendon BT" panose="02040704040505020204" pitchFamily="18" charset="0"/>
              </a:rPr>
              <a:t>     (Ellen G. White, </a:t>
            </a:r>
            <a:r>
              <a:rPr lang="pt-BR" sz="1800" i="1" dirty="0">
                <a:latin typeface="Clarendon BT" panose="02040704040505020204" pitchFamily="18" charset="0"/>
              </a:rPr>
              <a:t>O Desejado de Todas as Nações</a:t>
            </a:r>
            <a:r>
              <a:rPr lang="pt-BR" sz="1800" dirty="0">
                <a:latin typeface="Clarendon BT" panose="02040704040505020204" pitchFamily="18" charset="0"/>
              </a:rPr>
              <a:t>, 711)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pt-BR" sz="1800" dirty="0">
              <a:latin typeface="Clarendon BT" panose="02040704040505020204" pitchFamily="18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pt-BR" sz="4000" dirty="0">
                <a:latin typeface="Clarendon BT" panose="02040704040505020204" pitchFamily="18" charset="0"/>
              </a:rPr>
              <a:t>Estes ressuscitam </a:t>
            </a:r>
            <a:r>
              <a:rPr lang="pt-BR" sz="4000" dirty="0">
                <a:solidFill>
                  <a:srgbClr val="FF0000"/>
                </a:solidFill>
                <a:latin typeface="Clarendon BT" panose="02040704040505020204" pitchFamily="18" charset="0"/>
              </a:rPr>
              <a:t>apenas para contemplarem a vinda de Jesus em glória.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pt-BR" sz="4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Morrerão em seguida </a:t>
            </a:r>
            <a:r>
              <a:rPr lang="pt-BR" sz="4000" dirty="0">
                <a:latin typeface="Clarendon BT" panose="02040704040505020204" pitchFamily="18" charset="0"/>
              </a:rPr>
              <a:t>para ao final do milênio serem novamente chamados a fim de ouvir a sentença final.</a:t>
            </a:r>
          </a:p>
        </p:txBody>
      </p:sp>
    </p:spTree>
    <p:extLst>
      <p:ext uri="{BB962C8B-B14F-4D97-AF65-F5344CB8AC3E}">
        <p14:creationId xmlns:p14="http://schemas.microsoft.com/office/powerpoint/2010/main" val="771177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351584" y="332657"/>
            <a:ext cx="7772400" cy="1008112"/>
          </a:xfrm>
        </p:spPr>
        <p:txBody>
          <a:bodyPr/>
          <a:lstStyle/>
          <a:p>
            <a:r>
              <a:rPr lang="en-US" dirty="0" err="1">
                <a:latin typeface="Clarendon BT" panose="02040704040505020204" pitchFamily="18" charset="0"/>
              </a:rPr>
              <a:t>Apocalipse</a:t>
            </a:r>
            <a:r>
              <a:rPr lang="en-US" dirty="0">
                <a:latin typeface="Clarendon BT" panose="02040704040505020204" pitchFamily="18" charset="0"/>
              </a:rPr>
              <a:t> </a:t>
            </a:r>
            <a:r>
              <a:rPr lang="en-US" dirty="0" err="1">
                <a:latin typeface="Clarendon BT" panose="02040704040505020204" pitchFamily="18" charset="0"/>
              </a:rPr>
              <a:t>Capítulo</a:t>
            </a:r>
            <a:r>
              <a:rPr lang="en-US" dirty="0">
                <a:latin typeface="Clarendon BT" panose="02040704040505020204" pitchFamily="18" charset="0"/>
              </a:rPr>
              <a:t> 01:8</a:t>
            </a:r>
            <a:endParaRPr lang="pt-BR" dirty="0">
              <a:latin typeface="Clarendon BT" panose="02040704040505020204" pitchFamily="18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07368" y="1340769"/>
            <a:ext cx="11305256" cy="5040559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endParaRPr lang="en-US" sz="4800" dirty="0">
              <a:solidFill>
                <a:schemeClr val="tx1"/>
              </a:solidFill>
            </a:endParaRPr>
          </a:p>
          <a:p>
            <a:r>
              <a:rPr lang="en-US" sz="4800" dirty="0">
                <a:solidFill>
                  <a:schemeClr val="tx1"/>
                </a:solidFill>
              </a:rPr>
              <a:t>Eu sou o </a:t>
            </a:r>
            <a:r>
              <a:rPr lang="en-US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Alfa</a:t>
            </a:r>
            <a:r>
              <a:rPr lang="en-US" sz="4800" dirty="0">
                <a:solidFill>
                  <a:schemeClr val="tx1"/>
                </a:solidFill>
              </a:rPr>
              <a:t> e o </a:t>
            </a:r>
            <a:r>
              <a:rPr lang="en-US" sz="60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Ômega</a:t>
            </a:r>
            <a:r>
              <a:rPr lang="en-US" sz="4800" dirty="0">
                <a:solidFill>
                  <a:schemeClr val="tx1"/>
                </a:solidFill>
              </a:rPr>
              <a:t>, </a:t>
            </a:r>
            <a:r>
              <a:rPr lang="en-US" sz="4800" dirty="0" err="1">
                <a:solidFill>
                  <a:schemeClr val="tx1"/>
                </a:solidFill>
              </a:rPr>
              <a:t>diz</a:t>
            </a:r>
            <a:r>
              <a:rPr lang="en-US" sz="4800" dirty="0">
                <a:solidFill>
                  <a:schemeClr val="tx1"/>
                </a:solidFill>
              </a:rPr>
              <a:t> o Senhor Deus,</a:t>
            </a:r>
          </a:p>
          <a:p>
            <a:r>
              <a:rPr lang="en-US" sz="5600" dirty="0">
                <a:solidFill>
                  <a:schemeClr val="tx1"/>
                </a:solidFill>
              </a:rPr>
              <a:t>O </a:t>
            </a:r>
            <a:r>
              <a:rPr lang="en-US" sz="7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 é</a:t>
            </a:r>
            <a:r>
              <a:rPr lang="en-US" sz="5600" dirty="0">
                <a:solidFill>
                  <a:schemeClr val="tx1"/>
                </a:solidFill>
              </a:rPr>
              <a:t>, </a:t>
            </a:r>
          </a:p>
          <a:p>
            <a:r>
              <a:rPr lang="en-US" sz="71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que era </a:t>
            </a:r>
            <a:r>
              <a:rPr lang="en-US" sz="5600" dirty="0">
                <a:solidFill>
                  <a:schemeClr val="tx1"/>
                </a:solidFill>
              </a:rPr>
              <a:t>e </a:t>
            </a:r>
          </a:p>
          <a:p>
            <a:r>
              <a:rPr lang="en-US" sz="8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que </a:t>
            </a:r>
            <a:r>
              <a:rPr lang="en-US" sz="8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há</a:t>
            </a:r>
            <a:r>
              <a:rPr lang="en-US" sz="8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</a:t>
            </a:r>
            <a:r>
              <a:rPr lang="en-US" sz="8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vir</a:t>
            </a:r>
            <a:r>
              <a:rPr lang="en-US" sz="4800" dirty="0">
                <a:solidFill>
                  <a:schemeClr val="tx1"/>
                </a:solidFill>
              </a:rPr>
              <a:t>,</a:t>
            </a:r>
          </a:p>
          <a:p>
            <a:r>
              <a:rPr lang="en-US" sz="8500" b="1" dirty="0">
                <a:solidFill>
                  <a:srgbClr val="FF0000"/>
                </a:solidFill>
              </a:rPr>
              <a:t>O </a:t>
            </a:r>
            <a:r>
              <a:rPr lang="en-US" sz="8500" b="1" dirty="0" err="1">
                <a:solidFill>
                  <a:srgbClr val="FF0000"/>
                </a:solidFill>
              </a:rPr>
              <a:t>Todo-poderoso</a:t>
            </a:r>
            <a:r>
              <a:rPr lang="en-US" sz="4800" dirty="0">
                <a:solidFill>
                  <a:schemeClr val="tx1"/>
                </a:solidFill>
              </a:rPr>
              <a:t>.</a:t>
            </a:r>
            <a:endParaRPr lang="pt-BR" sz="4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310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623392" y="260648"/>
            <a:ext cx="10945216" cy="6408712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defRPr/>
            </a:pPr>
            <a:endParaRPr lang="pt-BR" sz="2000" i="1" dirty="0">
              <a:latin typeface="Clarendon BT" panose="02040704040505020204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pt-BR" sz="2400" i="1" dirty="0">
                <a:latin typeface="Clarendon BT" panose="02040704040505020204" pitchFamily="18" charset="0"/>
              </a:rPr>
              <a:t>Antes que Abraão existisse, </a:t>
            </a:r>
            <a:r>
              <a:rPr lang="pt-BR" sz="2400" b="1" i="1" dirty="0">
                <a:solidFill>
                  <a:srgbClr val="FF0000"/>
                </a:solidFill>
                <a:latin typeface="Clarendon BT" panose="02040704040505020204" pitchFamily="18" charset="0"/>
              </a:rPr>
              <a:t>Eu Sou</a:t>
            </a:r>
            <a:r>
              <a:rPr lang="pt-BR" sz="2400" b="1" dirty="0">
                <a:solidFill>
                  <a:srgbClr val="FF0000"/>
                </a:solidFill>
                <a:latin typeface="Clarendon BT" panose="02040704040505020204" pitchFamily="18" charset="0"/>
              </a:rPr>
              <a:t> </a:t>
            </a:r>
            <a:r>
              <a:rPr lang="pt-BR" sz="2400" dirty="0">
                <a:latin typeface="Clarendon BT" panose="02040704040505020204" pitchFamily="18" charset="0"/>
              </a:rPr>
              <a:t>(</a:t>
            </a:r>
            <a:r>
              <a:rPr lang="pt-BR" sz="2400" dirty="0" err="1">
                <a:latin typeface="Clarendon BT" panose="02040704040505020204" pitchFamily="18" charset="0"/>
              </a:rPr>
              <a:t>Jo</a:t>
            </a:r>
            <a:r>
              <a:rPr lang="pt-BR" sz="2400" dirty="0">
                <a:latin typeface="Clarendon BT" panose="02040704040505020204" pitchFamily="18" charset="0"/>
              </a:rPr>
              <a:t> 8:58)</a:t>
            </a:r>
          </a:p>
          <a:p>
            <a:pPr marL="0" indent="0">
              <a:lnSpc>
                <a:spcPct val="80000"/>
              </a:lnSpc>
              <a:buNone/>
              <a:defRPr/>
            </a:pPr>
            <a:endParaRPr lang="pt-BR" sz="2400" dirty="0">
              <a:latin typeface="Clarendon BT" panose="02040704040505020204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pt-BR" sz="2400" i="1" dirty="0">
                <a:latin typeface="Clarendon BT" panose="02040704040505020204" pitchFamily="18" charset="0"/>
              </a:rPr>
              <a:t>Porque se não credes que </a:t>
            </a:r>
            <a:r>
              <a:rPr lang="pt-BR" sz="2400" b="1" i="1" dirty="0">
                <a:solidFill>
                  <a:srgbClr val="FF0000"/>
                </a:solidFill>
                <a:latin typeface="Clarendon BT" panose="02040704040505020204" pitchFamily="18" charset="0"/>
              </a:rPr>
              <a:t>Eu Sou </a:t>
            </a:r>
            <a:r>
              <a:rPr lang="pt-BR" sz="2400" i="1" dirty="0">
                <a:latin typeface="Clarendon BT" panose="02040704040505020204" pitchFamily="18" charset="0"/>
              </a:rPr>
              <a:t>morrereis nos vossos pecados</a:t>
            </a:r>
            <a:r>
              <a:rPr lang="pt-BR" sz="2400" dirty="0">
                <a:latin typeface="Clarendon BT" panose="02040704040505020204" pitchFamily="18" charset="0"/>
              </a:rPr>
              <a:t> (</a:t>
            </a:r>
            <a:r>
              <a:rPr lang="pt-BR" sz="2400" dirty="0" err="1">
                <a:latin typeface="Clarendon BT" panose="02040704040505020204" pitchFamily="18" charset="0"/>
              </a:rPr>
              <a:t>Jo</a:t>
            </a:r>
            <a:r>
              <a:rPr lang="pt-BR" sz="2400" dirty="0">
                <a:latin typeface="Clarendon BT" panose="02040704040505020204" pitchFamily="18" charset="0"/>
              </a:rPr>
              <a:t> 8:24)</a:t>
            </a:r>
          </a:p>
          <a:p>
            <a:pPr marL="0" indent="0">
              <a:lnSpc>
                <a:spcPct val="80000"/>
              </a:lnSpc>
              <a:buNone/>
              <a:defRPr/>
            </a:pPr>
            <a:endParaRPr lang="pt-BR" sz="2400" dirty="0">
              <a:latin typeface="Clarendon BT" panose="02040704040505020204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pt-BR" sz="2400" i="1" dirty="0">
                <a:latin typeface="Clarendon BT" panose="02040704040505020204" pitchFamily="18" charset="0"/>
              </a:rPr>
              <a:t>Para que quando acontecer, acrediteis que </a:t>
            </a:r>
            <a:r>
              <a:rPr lang="pt-BR" sz="2400" b="1" i="1" dirty="0">
                <a:solidFill>
                  <a:srgbClr val="FF0000"/>
                </a:solidFill>
                <a:latin typeface="Clarendon BT" panose="02040704040505020204" pitchFamily="18" charset="0"/>
              </a:rPr>
              <a:t>Eu Sou</a:t>
            </a:r>
            <a:r>
              <a:rPr lang="pt-BR" sz="2400" b="1" dirty="0">
                <a:solidFill>
                  <a:srgbClr val="FF0000"/>
                </a:solidFill>
                <a:latin typeface="Clarendon BT" panose="02040704040505020204" pitchFamily="18" charset="0"/>
              </a:rPr>
              <a:t> </a:t>
            </a:r>
            <a:r>
              <a:rPr lang="pt-BR" sz="2400" dirty="0">
                <a:latin typeface="Clarendon BT" panose="02040704040505020204" pitchFamily="18" charset="0"/>
              </a:rPr>
              <a:t>(</a:t>
            </a:r>
            <a:r>
              <a:rPr lang="pt-BR" sz="2400" dirty="0" err="1">
                <a:latin typeface="Clarendon BT" panose="02040704040505020204" pitchFamily="18" charset="0"/>
              </a:rPr>
              <a:t>Jo</a:t>
            </a:r>
            <a:r>
              <a:rPr lang="pt-BR" sz="2400" dirty="0">
                <a:latin typeface="Clarendon BT" panose="02040704040505020204" pitchFamily="18" charset="0"/>
              </a:rPr>
              <a:t> 13:19)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pt-BR" sz="2400" dirty="0">
              <a:latin typeface="Clarendon BT" panose="02040704040505020204" pitchFamily="18" charset="0"/>
            </a:endParaRP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pt-BR" sz="3600" dirty="0">
                <a:solidFill>
                  <a:srgbClr val="0000FF"/>
                </a:solidFill>
                <a:latin typeface="Clarendon BT" panose="02040704040505020204" pitchFamily="18" charset="0"/>
              </a:rPr>
              <a:t>“Foi Cristo que do Monte </a:t>
            </a:r>
            <a:r>
              <a:rPr lang="pt-BR" sz="3600" dirty="0" err="1">
                <a:solidFill>
                  <a:srgbClr val="0000FF"/>
                </a:solidFill>
                <a:latin typeface="Clarendon BT" panose="02040704040505020204" pitchFamily="18" charset="0"/>
              </a:rPr>
              <a:t>Horebe</a:t>
            </a:r>
            <a:r>
              <a:rPr lang="pt-BR" sz="3600" dirty="0">
                <a:solidFill>
                  <a:srgbClr val="0000FF"/>
                </a:solidFill>
                <a:latin typeface="Clarendon BT" panose="02040704040505020204" pitchFamily="18" charset="0"/>
              </a:rPr>
              <a:t> falou a Moisés, dizendo: 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pt-B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Eu  Sou o que Sou</a:t>
            </a:r>
            <a:r>
              <a:rPr lang="pt-BR" sz="3600" dirty="0">
                <a:solidFill>
                  <a:srgbClr val="0000FF"/>
                </a:solidFill>
                <a:latin typeface="Clarendon BT" panose="02040704040505020204" pitchFamily="18" charset="0"/>
              </a:rPr>
              <a:t>” 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pt-BR" sz="3600" dirty="0">
                <a:latin typeface="Clarendon BT" panose="02040704040505020204" pitchFamily="18" charset="0"/>
              </a:rPr>
              <a:t>(</a:t>
            </a:r>
            <a:r>
              <a:rPr lang="pt-BR" sz="2000" dirty="0">
                <a:solidFill>
                  <a:srgbClr val="FF0000"/>
                </a:solidFill>
                <a:latin typeface="Clarendon BT" panose="02040704040505020204" pitchFamily="18" charset="0"/>
              </a:rPr>
              <a:t>Ellen G. White, </a:t>
            </a:r>
            <a:r>
              <a:rPr lang="pt-BR" sz="2000" i="1" dirty="0">
                <a:solidFill>
                  <a:srgbClr val="FF0000"/>
                </a:solidFill>
                <a:latin typeface="Clarendon BT" panose="02040704040505020204" pitchFamily="18" charset="0"/>
              </a:rPr>
              <a:t>O Desejado de Todas as Nações</a:t>
            </a:r>
            <a:r>
              <a:rPr lang="pt-BR" sz="3600" dirty="0">
                <a:latin typeface="Clarendon BT" panose="02040704040505020204" pitchFamily="18" charset="0"/>
              </a:rPr>
              <a:t>).  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pt-BR" sz="2000" dirty="0">
              <a:latin typeface="Clarendon BT" panose="02040704040505020204" pitchFamily="18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pt-BR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 “Eu Sou” </a:t>
            </a:r>
            <a:r>
              <a:rPr lang="pt-BR" dirty="0">
                <a:latin typeface="Clarendon BT" panose="02040704040505020204" pitchFamily="18" charset="0"/>
              </a:rPr>
              <a:t>significa que o seu possuidor é o Eterno, </a:t>
            </a:r>
            <a:r>
              <a:rPr lang="pt-BR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Existente por Si mesmo, </a:t>
            </a:r>
            <a:r>
              <a:rPr lang="pt-BR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Incriado</a:t>
            </a:r>
            <a:r>
              <a:rPr lang="pt-BR" dirty="0">
                <a:latin typeface="Clarendon BT" panose="02040704040505020204" pitchFamily="18" charset="0"/>
              </a:rPr>
              <a:t>”.</a:t>
            </a:r>
          </a:p>
        </p:txBody>
      </p:sp>
    </p:spTree>
    <p:extLst>
      <p:ext uri="{BB962C8B-B14F-4D97-AF65-F5344CB8AC3E}">
        <p14:creationId xmlns:p14="http://schemas.microsoft.com/office/powerpoint/2010/main" val="3492778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1915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209800" y="97688"/>
            <a:ext cx="7772400" cy="1008112"/>
          </a:xfrm>
        </p:spPr>
        <p:txBody>
          <a:bodyPr/>
          <a:lstStyle/>
          <a:p>
            <a:r>
              <a:rPr lang="en-US" dirty="0" err="1">
                <a:latin typeface="Clarendon BT" panose="02040704040505020204" pitchFamily="18" charset="0"/>
              </a:rPr>
              <a:t>Apocalipse</a:t>
            </a:r>
            <a:r>
              <a:rPr lang="en-US" dirty="0">
                <a:latin typeface="Clarendon BT" panose="02040704040505020204" pitchFamily="18" charset="0"/>
              </a:rPr>
              <a:t> </a:t>
            </a:r>
            <a:r>
              <a:rPr lang="en-US" dirty="0" err="1">
                <a:latin typeface="Clarendon BT" panose="02040704040505020204" pitchFamily="18" charset="0"/>
              </a:rPr>
              <a:t>Capítulo</a:t>
            </a:r>
            <a:r>
              <a:rPr lang="en-US" dirty="0">
                <a:latin typeface="Clarendon BT" panose="02040704040505020204" pitchFamily="18" charset="0"/>
              </a:rPr>
              <a:t> 01:9</a:t>
            </a:r>
            <a:endParaRPr lang="pt-BR" dirty="0">
              <a:latin typeface="Clarendon BT" panose="02040704040505020204" pitchFamily="18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91344" y="1232756"/>
            <a:ext cx="11233248" cy="439248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4000" dirty="0">
                <a:solidFill>
                  <a:schemeClr val="tx1"/>
                </a:solidFill>
                <a:latin typeface="Clarendon BT" panose="02040704040505020204" pitchFamily="18" charset="0"/>
              </a:rPr>
              <a:t>Eu, João, </a:t>
            </a:r>
            <a:r>
              <a:rPr lang="en-US" sz="4000" dirty="0" err="1">
                <a:solidFill>
                  <a:schemeClr val="tx1"/>
                </a:solidFill>
                <a:latin typeface="Clarendon BT" panose="02040704040505020204" pitchFamily="18" charset="0"/>
              </a:rPr>
              <a:t>irmão</a:t>
            </a:r>
            <a:r>
              <a:rPr lang="en-US" sz="4000" dirty="0">
                <a:solidFill>
                  <a:schemeClr val="tx1"/>
                </a:solidFill>
                <a:latin typeface="Clarendon BT" panose="02040704040505020204" pitchFamily="18" charset="0"/>
              </a:rPr>
              <a:t> e </a:t>
            </a:r>
            <a:r>
              <a:rPr lang="en-US" sz="4000" dirty="0" err="1">
                <a:solidFill>
                  <a:schemeClr val="tx1"/>
                </a:solidFill>
                <a:latin typeface="Clarendon BT" panose="02040704040505020204" pitchFamily="18" charset="0"/>
              </a:rPr>
              <a:t>companheiro</a:t>
            </a:r>
            <a:r>
              <a:rPr lang="en-US" sz="4000" dirty="0">
                <a:solidFill>
                  <a:schemeClr val="tx1"/>
                </a:solidFill>
                <a:latin typeface="Clarendon BT" panose="02040704040505020204" pitchFamily="18" charset="0"/>
              </a:rPr>
              <a:t> de </a:t>
            </a:r>
            <a:r>
              <a:rPr lang="en-US" sz="4000" dirty="0" err="1">
                <a:solidFill>
                  <a:schemeClr val="tx1"/>
                </a:solidFill>
                <a:latin typeface="Clarendon BT" panose="02040704040505020204" pitchFamily="18" charset="0"/>
              </a:rPr>
              <a:t>vocês</a:t>
            </a:r>
            <a:r>
              <a:rPr lang="en-US" sz="4000" dirty="0">
                <a:solidFill>
                  <a:schemeClr val="tx1"/>
                </a:solidFill>
                <a:latin typeface="Clarendon BT" panose="02040704040505020204" pitchFamily="18" charset="0"/>
              </a:rPr>
              <a:t> no </a:t>
            </a:r>
            <a:r>
              <a:rPr lang="en-US" sz="4000" dirty="0" err="1">
                <a:solidFill>
                  <a:schemeClr val="tx1"/>
                </a:solidFill>
                <a:latin typeface="Clarendon BT" panose="02040704040505020204" pitchFamily="18" charset="0"/>
              </a:rPr>
              <a:t>sofrimento</a:t>
            </a:r>
            <a:r>
              <a:rPr lang="en-US" sz="4000" dirty="0">
                <a:solidFill>
                  <a:schemeClr val="tx1"/>
                </a:solidFill>
                <a:latin typeface="Clarendon BT" panose="02040704040505020204" pitchFamily="18" charset="0"/>
              </a:rPr>
              <a:t>, no </a:t>
            </a:r>
            <a:r>
              <a:rPr lang="en-US" sz="4000" dirty="0" err="1">
                <a:solidFill>
                  <a:schemeClr val="tx1"/>
                </a:solidFill>
                <a:latin typeface="Clarendon BT" panose="02040704040505020204" pitchFamily="18" charset="0"/>
              </a:rPr>
              <a:t>Reino</a:t>
            </a:r>
            <a:r>
              <a:rPr lang="en-US" sz="4000" dirty="0">
                <a:solidFill>
                  <a:schemeClr val="tx1"/>
                </a:solidFill>
                <a:latin typeface="Clarendon BT" panose="02040704040505020204" pitchFamily="18" charset="0"/>
              </a:rPr>
              <a:t> e </a:t>
            </a:r>
            <a:r>
              <a:rPr lang="en-US" sz="4000" dirty="0" err="1">
                <a:solidFill>
                  <a:schemeClr val="tx1"/>
                </a:solidFill>
                <a:latin typeface="Clarendon BT" panose="02040704040505020204" pitchFamily="18" charset="0"/>
              </a:rPr>
              <a:t>na</a:t>
            </a:r>
            <a:r>
              <a:rPr lang="en-US" sz="4000" dirty="0">
                <a:solidFill>
                  <a:schemeClr val="tx1"/>
                </a:solidFill>
                <a:latin typeface="Clarendon BT" panose="02040704040505020204" pitchFamily="18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Clarendon BT" panose="02040704040505020204" pitchFamily="18" charset="0"/>
              </a:rPr>
              <a:t>perseverança</a:t>
            </a:r>
            <a:r>
              <a:rPr lang="en-US" sz="4000" dirty="0">
                <a:solidFill>
                  <a:schemeClr val="tx1"/>
                </a:solidFill>
                <a:latin typeface="Clarendon BT" panose="02040704040505020204" pitchFamily="18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Clarendon BT" panose="02040704040505020204" pitchFamily="18" charset="0"/>
              </a:rPr>
              <a:t>em</a:t>
            </a:r>
            <a:r>
              <a:rPr lang="en-US" sz="4000" dirty="0">
                <a:solidFill>
                  <a:schemeClr val="tx1"/>
                </a:solidFill>
                <a:latin typeface="Clarendon BT" panose="02040704040505020204" pitchFamily="18" charset="0"/>
              </a:rPr>
              <a:t> Jesus, </a:t>
            </a:r>
            <a:r>
              <a:rPr lang="en-US" sz="4000" dirty="0" err="1">
                <a:solidFill>
                  <a:schemeClr val="tx1"/>
                </a:solidFill>
                <a:latin typeface="Clarendon BT" panose="02040704040505020204" pitchFamily="18" charset="0"/>
              </a:rPr>
              <a:t>estava</a:t>
            </a:r>
            <a:r>
              <a:rPr lang="en-US" sz="4000" dirty="0">
                <a:solidFill>
                  <a:schemeClr val="tx1"/>
                </a:solidFill>
                <a:latin typeface="Clarendon BT" panose="02040704040505020204" pitchFamily="18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Clarendon BT" panose="02040704040505020204" pitchFamily="18" charset="0"/>
              </a:rPr>
              <a:t>na</a:t>
            </a:r>
            <a:r>
              <a:rPr lang="en-US" sz="4000" dirty="0">
                <a:solidFill>
                  <a:schemeClr val="tx1"/>
                </a:solidFill>
                <a:latin typeface="Clarendon BT" panose="02040704040505020204" pitchFamily="18" charset="0"/>
              </a:rPr>
              <a:t> </a:t>
            </a:r>
            <a:r>
              <a:rPr lang="en-US" sz="6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ilha</a:t>
            </a:r>
            <a:r>
              <a:rPr lang="en-US" sz="6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 de Patmos </a:t>
            </a:r>
            <a:r>
              <a:rPr lang="en-US" sz="4000" dirty="0" err="1">
                <a:solidFill>
                  <a:srgbClr val="0000FF"/>
                </a:solidFill>
                <a:latin typeface="Clarendon BT" panose="02040704040505020204" pitchFamily="18" charset="0"/>
              </a:rPr>
              <a:t>por</a:t>
            </a:r>
            <a:r>
              <a:rPr lang="en-US" sz="4000" dirty="0">
                <a:solidFill>
                  <a:srgbClr val="0000FF"/>
                </a:solidFill>
                <a:latin typeface="Clarendon BT" panose="02040704040505020204" pitchFamily="18" charset="0"/>
              </a:rPr>
              <a:t> causa da </a:t>
            </a:r>
            <a:r>
              <a:rPr lang="en-US" sz="4000" dirty="0" err="1">
                <a:solidFill>
                  <a:srgbClr val="0000FF"/>
                </a:solidFill>
                <a:latin typeface="Clarendon BT" panose="02040704040505020204" pitchFamily="18" charset="0"/>
              </a:rPr>
              <a:t>palavra</a:t>
            </a:r>
            <a:r>
              <a:rPr lang="en-US" sz="4000" dirty="0">
                <a:solidFill>
                  <a:srgbClr val="0000FF"/>
                </a:solidFill>
                <a:latin typeface="Clarendon BT" panose="02040704040505020204" pitchFamily="18" charset="0"/>
              </a:rPr>
              <a:t> de Deus </a:t>
            </a:r>
            <a:r>
              <a:rPr lang="en-US" sz="4000" dirty="0">
                <a:solidFill>
                  <a:schemeClr val="tx1"/>
                </a:solidFill>
                <a:latin typeface="Clarendon BT" panose="02040704040505020204" pitchFamily="18" charset="0"/>
              </a:rPr>
              <a:t>e </a:t>
            </a:r>
            <a:r>
              <a:rPr lang="en-US" sz="4000" dirty="0">
                <a:solidFill>
                  <a:srgbClr val="FF0000"/>
                </a:solidFill>
                <a:latin typeface="Clarendon BT" panose="02040704040505020204" pitchFamily="18" charset="0"/>
              </a:rPr>
              <a:t>do </a:t>
            </a:r>
            <a:r>
              <a:rPr lang="en-US" sz="4000" dirty="0" err="1">
                <a:solidFill>
                  <a:srgbClr val="FF0000"/>
                </a:solidFill>
                <a:latin typeface="Clarendon BT" panose="02040704040505020204" pitchFamily="18" charset="0"/>
              </a:rPr>
              <a:t>testemunho</a:t>
            </a:r>
            <a:r>
              <a:rPr lang="en-US" sz="4000" dirty="0">
                <a:solidFill>
                  <a:srgbClr val="FF0000"/>
                </a:solidFill>
                <a:latin typeface="Clarendon BT" panose="02040704040505020204" pitchFamily="18" charset="0"/>
              </a:rPr>
              <a:t> de Jesus.</a:t>
            </a:r>
            <a:endParaRPr lang="pt-BR" sz="4000" dirty="0">
              <a:solidFill>
                <a:srgbClr val="FF0000"/>
              </a:solidFill>
              <a:latin typeface="Clarendon BT" panose="02040704040505020204" pitchFamily="18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9710" y="4367204"/>
            <a:ext cx="33242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3854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479376" y="260649"/>
            <a:ext cx="11305256" cy="626469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pt-BR" sz="4400" dirty="0">
              <a:latin typeface="Clarendon BT" panose="02040704040505020204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pt-BR" sz="4400" dirty="0">
                <a:latin typeface="Clarendon BT" panose="02040704040505020204" pitchFamily="18" charset="0"/>
              </a:rPr>
              <a:t>“João foi lançado dentro de um caldeirão de óleo fervente, mas nada lhe aconteceu... Para fazer silenciar a voz daquele último dos discípulos de Jesus, </a:t>
            </a:r>
            <a:r>
              <a:rPr lang="pt-BR" sz="4400" b="1" dirty="0">
                <a:solidFill>
                  <a:srgbClr val="0000FF"/>
                </a:solidFill>
                <a:latin typeface="Clarendon BT" panose="02040704040505020204" pitchFamily="18" charset="0"/>
              </a:rPr>
              <a:t>o </a:t>
            </a:r>
            <a:r>
              <a:rPr lang="pt-BR" sz="4800" b="1" dirty="0">
                <a:solidFill>
                  <a:srgbClr val="0000FF"/>
                </a:solidFill>
                <a:latin typeface="Clarendon BT" panose="02040704040505020204" pitchFamily="18" charset="0"/>
              </a:rPr>
              <a:t>imperador </a:t>
            </a:r>
            <a:r>
              <a:rPr lang="pt-BR" sz="4800" b="1" dirty="0" err="1">
                <a:solidFill>
                  <a:srgbClr val="0000FF"/>
                </a:solidFill>
                <a:latin typeface="Clarendon BT" panose="02040704040505020204" pitchFamily="18" charset="0"/>
              </a:rPr>
              <a:t>Domiciano</a:t>
            </a:r>
            <a:r>
              <a:rPr lang="pt-BR" sz="4800" b="1" dirty="0">
                <a:solidFill>
                  <a:srgbClr val="0000FF"/>
                </a:solidFill>
                <a:latin typeface="Clarendon BT" panose="02040704040505020204" pitchFamily="18" charset="0"/>
              </a:rPr>
              <a:t> </a:t>
            </a:r>
            <a:r>
              <a:rPr lang="pt-BR" sz="4400" dirty="0">
                <a:latin typeface="Clarendon BT" panose="02040704040505020204" pitchFamily="18" charset="0"/>
              </a:rPr>
              <a:t>decretou seu desterro. Deveria ser banido para a ilha de </a:t>
            </a:r>
            <a:r>
              <a:rPr lang="pt-BR" sz="4400" dirty="0" err="1">
                <a:latin typeface="Clarendon BT" panose="02040704040505020204" pitchFamily="18" charset="0"/>
              </a:rPr>
              <a:t>Patmos</a:t>
            </a:r>
            <a:r>
              <a:rPr lang="pt-BR" sz="4400" dirty="0">
                <a:latin typeface="Clarendon BT" panose="02040704040505020204" pitchFamily="18" charset="0"/>
              </a:rPr>
              <a:t>, </a:t>
            </a:r>
            <a:r>
              <a:rPr lang="pt-BR" sz="4400" dirty="0">
                <a:solidFill>
                  <a:srgbClr val="FF0000"/>
                </a:solidFill>
                <a:latin typeface="Clarendon BT" panose="02040704040505020204" pitchFamily="18" charset="0"/>
              </a:rPr>
              <a:t>sob condenação por causa da Palavra de Deus e pelo testemunho de Jesus Cristo”</a:t>
            </a:r>
            <a:r>
              <a:rPr lang="pt-BR" sz="4400" dirty="0">
                <a:latin typeface="Clarendon BT" panose="02040704040505020204" pitchFamily="18" charset="0"/>
              </a:rPr>
              <a:t> (Ap. 1:9).</a:t>
            </a:r>
          </a:p>
        </p:txBody>
      </p:sp>
    </p:spTree>
    <p:extLst>
      <p:ext uri="{BB962C8B-B14F-4D97-AF65-F5344CB8AC3E}">
        <p14:creationId xmlns:p14="http://schemas.microsoft.com/office/powerpoint/2010/main" val="2636980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7486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07368" y="7818"/>
            <a:ext cx="11449272" cy="666154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pt-BR" sz="7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Patmos</a:t>
            </a:r>
            <a:r>
              <a:rPr lang="pt-BR" dirty="0">
                <a:latin typeface="Clarendon BT" panose="02040704040505020204" pitchFamily="18" charset="0"/>
              </a:rPr>
              <a:t> </a:t>
            </a:r>
          </a:p>
          <a:p>
            <a:r>
              <a:rPr lang="pt-BR" dirty="0" err="1">
                <a:latin typeface="Clarendon BT" panose="02040704040505020204" pitchFamily="18" charset="0"/>
              </a:rPr>
              <a:t>Patmos</a:t>
            </a:r>
            <a:r>
              <a:rPr lang="pt-BR" dirty="0">
                <a:latin typeface="Clarendon BT" panose="02040704040505020204" pitchFamily="18" charset="0"/>
              </a:rPr>
              <a:t> era uma pequena ilha rochosa no arquipélago grego</a:t>
            </a:r>
          </a:p>
          <a:p>
            <a:r>
              <a:rPr lang="pt-BR" dirty="0">
                <a:latin typeface="Clarendon BT" panose="02040704040505020204" pitchFamily="18" charset="0"/>
              </a:rPr>
              <a:t>conhecido hoje por Patino. Está diante da costa sudoeste da</a:t>
            </a:r>
          </a:p>
          <a:p>
            <a:r>
              <a:rPr lang="pt-BR" dirty="0">
                <a:latin typeface="Clarendon BT" panose="02040704040505020204" pitchFamily="18" charset="0"/>
              </a:rPr>
              <a:t>Ásia Menor, aproximadamente a 60 km. de Mileto. A ilha</a:t>
            </a:r>
          </a:p>
          <a:p>
            <a:r>
              <a:rPr lang="pt-BR" dirty="0">
                <a:latin typeface="Clarendon BT" panose="02040704040505020204" pitchFamily="18" charset="0"/>
              </a:rPr>
              <a:t>mede cerca de 16 km. de comprimento e 10 km. de largura.</a:t>
            </a:r>
          </a:p>
          <a:p>
            <a:r>
              <a:rPr lang="pt-BR" dirty="0">
                <a:latin typeface="Clarendon BT" panose="02040704040505020204" pitchFamily="18" charset="0"/>
              </a:rPr>
              <a:t>Quase não tem árvores. Possui uma montanha com cerca de 270 metros de altura. </a:t>
            </a:r>
          </a:p>
          <a:p>
            <a:r>
              <a:rPr lang="pt-BR" dirty="0" err="1">
                <a:solidFill>
                  <a:srgbClr val="FF0000"/>
                </a:solidFill>
                <a:latin typeface="Clarendon BT" panose="02040704040505020204" pitchFamily="18" charset="0"/>
              </a:rPr>
              <a:t>Patmos</a:t>
            </a:r>
            <a:r>
              <a:rPr lang="pt-BR" dirty="0">
                <a:solidFill>
                  <a:srgbClr val="FF0000"/>
                </a:solidFill>
                <a:latin typeface="Clarendon BT" panose="02040704040505020204" pitchFamily="18" charset="0"/>
              </a:rPr>
              <a:t> era usada pelos romanos como lugar de exílio dos criminosos da mais baixa classe.</a:t>
            </a:r>
          </a:p>
          <a:p>
            <a:r>
              <a:rPr lang="pt-BR" dirty="0">
                <a:latin typeface="Clarendon BT" panose="02040704040505020204" pitchFamily="18" charset="0"/>
              </a:rPr>
              <a:t>A população atual consta de uns três mil habitantes. </a:t>
            </a:r>
          </a:p>
          <a:p>
            <a:r>
              <a:rPr lang="pt-BR" dirty="0">
                <a:latin typeface="Clarendon BT" panose="02040704040505020204" pitchFamily="18" charset="0"/>
              </a:rPr>
              <a:t>Nela se encontram muitas ruínas bem antigas.</a:t>
            </a:r>
          </a:p>
          <a:p>
            <a:endParaRPr lang="pt-BR" dirty="0">
              <a:latin typeface="Clarendon BT" panose="0204070404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552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4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08" y="10310"/>
            <a:ext cx="12169892" cy="68476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706" name="Line 10"/>
          <p:cNvSpPr>
            <a:spLocks noChangeShapeType="1"/>
          </p:cNvSpPr>
          <p:nvPr/>
        </p:nvSpPr>
        <p:spPr bwMode="auto">
          <a:xfrm flipH="1" flipV="1">
            <a:off x="4267200" y="2362200"/>
            <a:ext cx="76200" cy="10668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29707" name="Text Box 11"/>
          <p:cNvSpPr txBox="1">
            <a:spLocks noChangeArrowheads="1"/>
          </p:cNvSpPr>
          <p:nvPr/>
        </p:nvSpPr>
        <p:spPr bwMode="auto">
          <a:xfrm>
            <a:off x="3657601" y="3311525"/>
            <a:ext cx="1465263" cy="369332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>
                <a:solidFill>
                  <a:srgbClr val="FFFF00"/>
                </a:solidFill>
                <a:latin typeface="Tahoma" pitchFamily="34" charset="0"/>
              </a:rPr>
              <a:t>Patmos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7924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6" grpId="0" animBg="1"/>
      <p:bldP spid="29707" grpId="0" animBg="1" autoUpdateAnimBg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5839" y="224644"/>
            <a:ext cx="9580322" cy="640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3028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587" y="764704"/>
            <a:ext cx="11478826" cy="5328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901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479376" y="404665"/>
            <a:ext cx="11233248" cy="612068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defRPr/>
            </a:pPr>
            <a:endParaRPr lang="pt-BR" sz="4400" dirty="0"/>
          </a:p>
          <a:p>
            <a:pPr eaLnBrk="1" hangingPunct="1">
              <a:lnSpc>
                <a:spcPct val="80000"/>
              </a:lnSpc>
              <a:defRPr/>
            </a:pPr>
            <a:r>
              <a:rPr lang="pt-BR" sz="4400" dirty="0"/>
              <a:t>Em razão de os cristãos não reconhecerem </a:t>
            </a:r>
            <a:r>
              <a:rPr lang="pt-BR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Domiciano</a:t>
            </a:r>
            <a:r>
              <a:rPr lang="pt-BR" sz="4400" dirty="0"/>
              <a:t> como um deus, ele declarou: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pt-BR" sz="4400" dirty="0"/>
              <a:t> </a:t>
            </a:r>
            <a:r>
              <a:rPr lang="pt-BR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“Eu os aniquilarei”.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pt-BR" sz="4400" dirty="0"/>
              <a:t>Numa única perseguição 40.000 cristãos foram torturados e mortos; </a:t>
            </a:r>
            <a:r>
              <a:rPr lang="pt-BR" sz="4400" dirty="0">
                <a:solidFill>
                  <a:srgbClr val="FF0000"/>
                </a:solidFill>
              </a:rPr>
              <a:t>essa foi a perseguição em que João foi banido para a ilha de </a:t>
            </a:r>
            <a:r>
              <a:rPr lang="pt-BR" sz="4400" dirty="0" err="1">
                <a:solidFill>
                  <a:srgbClr val="FF0000"/>
                </a:solidFill>
              </a:rPr>
              <a:t>Patmos</a:t>
            </a:r>
            <a:r>
              <a:rPr lang="pt-BR" sz="4400" dirty="0">
                <a:solidFill>
                  <a:srgbClr val="FF0000"/>
                </a:solidFill>
              </a:rPr>
              <a:t>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pt-BR" sz="4400" dirty="0"/>
              <a:t>(</a:t>
            </a:r>
            <a:r>
              <a:rPr lang="pt-BR" sz="2800" dirty="0"/>
              <a:t>Henry H. Halley, </a:t>
            </a:r>
            <a:r>
              <a:rPr lang="pt-BR" sz="2800" i="1" dirty="0" err="1"/>
              <a:t>Halley´s</a:t>
            </a:r>
            <a:r>
              <a:rPr lang="pt-BR" sz="2800" i="1" dirty="0"/>
              <a:t> </a:t>
            </a:r>
            <a:r>
              <a:rPr lang="pt-BR" sz="2800" i="1" dirty="0" err="1"/>
              <a:t>Bible</a:t>
            </a:r>
            <a:r>
              <a:rPr lang="pt-BR" sz="2800" i="1" dirty="0"/>
              <a:t> </a:t>
            </a:r>
            <a:r>
              <a:rPr lang="pt-BR" sz="2800" i="1" dirty="0" err="1"/>
              <a:t>Handbook</a:t>
            </a:r>
            <a:r>
              <a:rPr lang="pt-BR" sz="2800" dirty="0"/>
              <a:t>, 686</a:t>
            </a:r>
            <a:r>
              <a:rPr lang="pt-BR" sz="4400" dirty="0"/>
              <a:t>)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4400" dirty="0"/>
          </a:p>
          <a:p>
            <a:pPr eaLnBrk="1" hangingPunct="1">
              <a:lnSpc>
                <a:spcPct val="80000"/>
              </a:lnSpc>
              <a:defRPr/>
            </a:pPr>
            <a:endParaRPr lang="en-US" sz="4400" dirty="0"/>
          </a:p>
          <a:p>
            <a:pPr eaLnBrk="1" hangingPunct="1">
              <a:lnSpc>
                <a:spcPct val="80000"/>
              </a:lnSpc>
              <a:defRPr/>
            </a:pPr>
            <a:endParaRPr lang="en-US" sz="4400" dirty="0"/>
          </a:p>
          <a:p>
            <a:pPr eaLnBrk="1" hangingPunct="1">
              <a:lnSpc>
                <a:spcPct val="80000"/>
              </a:lnSpc>
              <a:defRPr/>
            </a:pPr>
            <a:endParaRPr lang="pt-BR" sz="1800" dirty="0"/>
          </a:p>
        </p:txBody>
      </p:sp>
    </p:spTree>
    <p:extLst>
      <p:ext uri="{BB962C8B-B14F-4D97-AF65-F5344CB8AC3E}">
        <p14:creationId xmlns:p14="http://schemas.microsoft.com/office/powerpoint/2010/main" val="3456065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651216" y="188640"/>
            <a:ext cx="8928992" cy="1008112"/>
          </a:xfrm>
        </p:spPr>
        <p:txBody>
          <a:bodyPr>
            <a:normAutofit/>
          </a:bodyPr>
          <a:lstStyle/>
          <a:p>
            <a:r>
              <a:rPr lang="en-US" dirty="0" err="1">
                <a:latin typeface="Clarendon BT" panose="02040704040505020204" pitchFamily="18" charset="0"/>
              </a:rPr>
              <a:t>Apocalipse</a:t>
            </a:r>
            <a:r>
              <a:rPr lang="en-US" dirty="0">
                <a:latin typeface="Clarendon BT" panose="02040704040505020204" pitchFamily="18" charset="0"/>
              </a:rPr>
              <a:t> </a:t>
            </a:r>
            <a:r>
              <a:rPr lang="en-US" dirty="0" err="1">
                <a:latin typeface="Clarendon BT" panose="02040704040505020204" pitchFamily="18" charset="0"/>
              </a:rPr>
              <a:t>Capítulo</a:t>
            </a:r>
            <a:r>
              <a:rPr lang="en-US" dirty="0">
                <a:latin typeface="Clarendon BT" panose="02040704040505020204" pitchFamily="18" charset="0"/>
              </a:rPr>
              <a:t> 01:10 e 11</a:t>
            </a:r>
            <a:endParaRPr lang="pt-BR" dirty="0">
              <a:latin typeface="Clarendon BT" panose="02040704040505020204" pitchFamily="18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35360" y="1412776"/>
            <a:ext cx="11521280" cy="5112568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4000" dirty="0">
                <a:solidFill>
                  <a:schemeClr val="tx1"/>
                </a:solidFill>
              </a:rPr>
              <a:t>No </a:t>
            </a:r>
            <a:r>
              <a:rPr lang="en-US" sz="6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dia</a:t>
            </a:r>
            <a:r>
              <a:rPr lang="en-US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do Senhor </a:t>
            </a:r>
            <a:r>
              <a:rPr lang="en-US" sz="4000" dirty="0" err="1">
                <a:solidFill>
                  <a:schemeClr val="tx1"/>
                </a:solidFill>
              </a:rPr>
              <a:t>achei</a:t>
            </a:r>
            <a:r>
              <a:rPr lang="en-US" sz="4000" dirty="0">
                <a:solidFill>
                  <a:schemeClr val="tx1"/>
                </a:solidFill>
              </a:rPr>
              <a:t>-me no </a:t>
            </a:r>
            <a:r>
              <a:rPr lang="en-US" sz="4000" dirty="0" err="1">
                <a:solidFill>
                  <a:schemeClr val="tx1"/>
                </a:solidFill>
              </a:rPr>
              <a:t>Espírito</a:t>
            </a:r>
            <a:r>
              <a:rPr lang="en-US" sz="4000" dirty="0">
                <a:solidFill>
                  <a:schemeClr val="tx1"/>
                </a:solidFill>
              </a:rPr>
              <a:t> e </a:t>
            </a:r>
            <a:r>
              <a:rPr lang="en-US" sz="4000" dirty="0" err="1">
                <a:solidFill>
                  <a:schemeClr val="tx1"/>
                </a:solidFill>
              </a:rPr>
              <a:t>ouvi</a:t>
            </a:r>
            <a:r>
              <a:rPr lang="en-US" sz="4000" dirty="0">
                <a:solidFill>
                  <a:schemeClr val="tx1"/>
                </a:solidFill>
              </a:rPr>
              <a:t> </a:t>
            </a:r>
            <a:r>
              <a:rPr lang="en-US" sz="4000" dirty="0" err="1">
                <a:solidFill>
                  <a:schemeClr val="tx1"/>
                </a:solidFill>
              </a:rPr>
              <a:t>por</a:t>
            </a:r>
            <a:r>
              <a:rPr lang="en-US" sz="4000" dirty="0">
                <a:solidFill>
                  <a:schemeClr val="tx1"/>
                </a:solidFill>
              </a:rPr>
              <a:t> </a:t>
            </a:r>
            <a:r>
              <a:rPr lang="en-US" sz="4000" dirty="0" err="1">
                <a:solidFill>
                  <a:schemeClr val="tx1"/>
                </a:solidFill>
              </a:rPr>
              <a:t>trás</a:t>
            </a:r>
            <a:r>
              <a:rPr lang="en-US" sz="4000" dirty="0">
                <a:solidFill>
                  <a:schemeClr val="tx1"/>
                </a:solidFill>
              </a:rPr>
              <a:t> de  </a:t>
            </a:r>
            <a:r>
              <a:rPr lang="en-US" sz="4000" dirty="0" err="1">
                <a:solidFill>
                  <a:schemeClr val="tx1"/>
                </a:solidFill>
              </a:rPr>
              <a:t>mim</a:t>
            </a:r>
            <a:r>
              <a:rPr lang="en-US" sz="4000" dirty="0">
                <a:solidFill>
                  <a:schemeClr val="tx1"/>
                </a:solidFill>
              </a:rPr>
              <a:t> </a:t>
            </a:r>
            <a:r>
              <a:rPr lang="en-US" sz="6000" b="1" dirty="0" err="1">
                <a:solidFill>
                  <a:srgbClr val="0000FF"/>
                </a:solidFill>
              </a:rPr>
              <a:t>uma</a:t>
            </a:r>
            <a:r>
              <a:rPr lang="en-US" sz="6000" b="1" dirty="0">
                <a:solidFill>
                  <a:srgbClr val="0000FF"/>
                </a:solidFill>
              </a:rPr>
              <a:t> </a:t>
            </a:r>
            <a:r>
              <a:rPr lang="en-US" sz="6000" b="1" dirty="0" err="1">
                <a:solidFill>
                  <a:srgbClr val="0000FF"/>
                </a:solidFill>
              </a:rPr>
              <a:t>voz</a:t>
            </a:r>
            <a:r>
              <a:rPr lang="en-US" sz="6000" b="1" dirty="0">
                <a:solidFill>
                  <a:srgbClr val="0000FF"/>
                </a:solidFill>
              </a:rPr>
              <a:t> forte</a:t>
            </a:r>
            <a:r>
              <a:rPr lang="en-US" sz="4000" dirty="0">
                <a:solidFill>
                  <a:schemeClr val="tx1"/>
                </a:solidFill>
              </a:rPr>
              <a:t>, </a:t>
            </a:r>
            <a:r>
              <a:rPr lang="en-US" sz="4000" dirty="0" err="1">
                <a:solidFill>
                  <a:schemeClr val="tx1"/>
                </a:solidFill>
              </a:rPr>
              <a:t>como</a:t>
            </a:r>
            <a:r>
              <a:rPr lang="en-US" sz="4000" dirty="0">
                <a:solidFill>
                  <a:schemeClr val="tx1"/>
                </a:solidFill>
              </a:rPr>
              <a:t> de </a:t>
            </a:r>
            <a:r>
              <a:rPr lang="en-US" sz="4000" dirty="0" err="1">
                <a:solidFill>
                  <a:schemeClr val="tx1"/>
                </a:solidFill>
              </a:rPr>
              <a:t>trombeta</a:t>
            </a:r>
            <a:r>
              <a:rPr lang="en-US" sz="4000" dirty="0">
                <a:solidFill>
                  <a:schemeClr val="tx1"/>
                </a:solidFill>
              </a:rPr>
              <a:t>, que </a:t>
            </a:r>
            <a:r>
              <a:rPr lang="en-US" sz="4000" dirty="0" err="1">
                <a:solidFill>
                  <a:schemeClr val="tx1"/>
                </a:solidFill>
              </a:rPr>
              <a:t>dizia</a:t>
            </a:r>
            <a:r>
              <a:rPr lang="en-US" sz="4000" dirty="0">
                <a:solidFill>
                  <a:schemeClr val="tx1"/>
                </a:solidFill>
              </a:rPr>
              <a:t>: </a:t>
            </a:r>
            <a:r>
              <a:rPr lang="en-US" sz="6600" b="1" u="sng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Escreva</a:t>
            </a:r>
            <a:r>
              <a:rPr lang="en-US" sz="4000" dirty="0">
                <a:solidFill>
                  <a:schemeClr val="tx1"/>
                </a:solidFill>
              </a:rPr>
              <a:t> num </a:t>
            </a:r>
            <a:r>
              <a:rPr lang="en-US" sz="4000" dirty="0" err="1">
                <a:solidFill>
                  <a:schemeClr val="tx1"/>
                </a:solidFill>
              </a:rPr>
              <a:t>livro</a:t>
            </a:r>
            <a:r>
              <a:rPr lang="en-US" sz="4000" dirty="0">
                <a:solidFill>
                  <a:schemeClr val="tx1"/>
                </a:solidFill>
              </a:rPr>
              <a:t> o que </a:t>
            </a:r>
            <a:r>
              <a:rPr lang="en-US" sz="4000" dirty="0" err="1">
                <a:solidFill>
                  <a:schemeClr val="tx1"/>
                </a:solidFill>
              </a:rPr>
              <a:t>você</a:t>
            </a:r>
            <a:r>
              <a:rPr lang="en-US" sz="4000" dirty="0">
                <a:solidFill>
                  <a:schemeClr val="tx1"/>
                </a:solidFill>
              </a:rPr>
              <a:t> </a:t>
            </a:r>
            <a:r>
              <a:rPr lang="en-US" sz="4000" dirty="0" err="1">
                <a:solidFill>
                  <a:schemeClr val="tx1"/>
                </a:solidFill>
              </a:rPr>
              <a:t>vê</a:t>
            </a:r>
            <a:r>
              <a:rPr lang="en-US" sz="4000" dirty="0">
                <a:solidFill>
                  <a:schemeClr val="tx1"/>
                </a:solidFill>
              </a:rPr>
              <a:t> e </a:t>
            </a:r>
            <a:r>
              <a:rPr lang="en-US" sz="4000" dirty="0" err="1">
                <a:solidFill>
                  <a:schemeClr val="tx1"/>
                </a:solidFill>
              </a:rPr>
              <a:t>envie</a:t>
            </a:r>
            <a:r>
              <a:rPr lang="en-US" sz="4000" dirty="0">
                <a:solidFill>
                  <a:schemeClr val="tx1"/>
                </a:solidFill>
              </a:rPr>
              <a:t> a </a:t>
            </a:r>
            <a:r>
              <a:rPr lang="en-US" sz="4000" dirty="0" err="1">
                <a:solidFill>
                  <a:schemeClr val="tx1"/>
                </a:solidFill>
              </a:rPr>
              <a:t>estas</a:t>
            </a:r>
            <a:r>
              <a:rPr lang="en-US" sz="4000" dirty="0">
                <a:solidFill>
                  <a:schemeClr val="tx1"/>
                </a:solidFill>
              </a:rPr>
              <a:t> </a:t>
            </a:r>
            <a:r>
              <a:rPr lang="en-US" sz="44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</a:t>
            </a:r>
            <a:r>
              <a:rPr lang="en-US" sz="4400" b="1" u="sng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igrejas</a:t>
            </a:r>
            <a:r>
              <a:rPr lang="en-US" sz="4000" dirty="0">
                <a:solidFill>
                  <a:schemeClr val="tx1"/>
                </a:solidFill>
              </a:rPr>
              <a:t>:</a:t>
            </a:r>
          </a:p>
          <a:p>
            <a:r>
              <a:rPr lang="en-US" sz="4400" b="1" dirty="0" err="1">
                <a:solidFill>
                  <a:srgbClr val="7030A0"/>
                </a:solidFill>
              </a:rPr>
              <a:t>Éfeso</a:t>
            </a:r>
            <a:r>
              <a:rPr lang="en-US" sz="4400" b="1" dirty="0">
                <a:solidFill>
                  <a:srgbClr val="7030A0"/>
                </a:solidFill>
              </a:rPr>
              <a:t> – </a:t>
            </a:r>
            <a:r>
              <a:rPr lang="en-US" sz="4400" b="1" dirty="0" err="1">
                <a:solidFill>
                  <a:srgbClr val="7030A0"/>
                </a:solidFill>
              </a:rPr>
              <a:t>Esmirna</a:t>
            </a:r>
            <a:r>
              <a:rPr lang="en-US" sz="4400" b="1" dirty="0">
                <a:solidFill>
                  <a:srgbClr val="7030A0"/>
                </a:solidFill>
              </a:rPr>
              <a:t> – </a:t>
            </a:r>
            <a:r>
              <a:rPr lang="en-US" sz="4400" b="1" dirty="0" err="1">
                <a:solidFill>
                  <a:srgbClr val="7030A0"/>
                </a:solidFill>
              </a:rPr>
              <a:t>Pérgamo</a:t>
            </a:r>
            <a:r>
              <a:rPr lang="en-US" sz="4400" b="1" dirty="0">
                <a:solidFill>
                  <a:srgbClr val="7030A0"/>
                </a:solidFill>
              </a:rPr>
              <a:t> – </a:t>
            </a:r>
            <a:r>
              <a:rPr lang="en-US" sz="4400" b="1" dirty="0" err="1">
                <a:solidFill>
                  <a:srgbClr val="7030A0"/>
                </a:solidFill>
              </a:rPr>
              <a:t>Tiatira</a:t>
            </a:r>
            <a:r>
              <a:rPr lang="en-US" sz="4400" b="1" dirty="0">
                <a:solidFill>
                  <a:srgbClr val="7030A0"/>
                </a:solidFill>
              </a:rPr>
              <a:t> – </a:t>
            </a:r>
            <a:r>
              <a:rPr lang="en-US" sz="4400" b="1" dirty="0" err="1">
                <a:solidFill>
                  <a:srgbClr val="7030A0"/>
                </a:solidFill>
              </a:rPr>
              <a:t>Sardes</a:t>
            </a:r>
            <a:r>
              <a:rPr lang="en-US" sz="4400" b="1" dirty="0">
                <a:solidFill>
                  <a:srgbClr val="7030A0"/>
                </a:solidFill>
              </a:rPr>
              <a:t> – </a:t>
            </a:r>
            <a:r>
              <a:rPr lang="en-US" sz="4400" b="1" dirty="0" err="1">
                <a:solidFill>
                  <a:srgbClr val="7030A0"/>
                </a:solidFill>
              </a:rPr>
              <a:t>Filadélfia</a:t>
            </a:r>
            <a:r>
              <a:rPr lang="en-US" sz="4400" b="1" dirty="0">
                <a:solidFill>
                  <a:srgbClr val="7030A0"/>
                </a:solidFill>
              </a:rPr>
              <a:t> e </a:t>
            </a:r>
            <a:r>
              <a:rPr lang="en-US" sz="4400" b="1" dirty="0" err="1">
                <a:solidFill>
                  <a:srgbClr val="7030A0"/>
                </a:solidFill>
              </a:rPr>
              <a:t>Laodicéia</a:t>
            </a:r>
            <a:r>
              <a:rPr lang="en-US" sz="4400" b="1" dirty="0">
                <a:solidFill>
                  <a:srgbClr val="7030A0"/>
                </a:solidFill>
              </a:rPr>
              <a:t>.</a:t>
            </a:r>
            <a:endParaRPr lang="pt-BR" sz="44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328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263352" y="116632"/>
            <a:ext cx="11593288" cy="662473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pt-B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Qual é o Dia do Senhor:</a:t>
            </a:r>
          </a:p>
          <a:p>
            <a:pPr eaLnBrk="1" hangingPunct="1">
              <a:lnSpc>
                <a:spcPct val="80000"/>
              </a:lnSpc>
              <a:defRPr/>
            </a:pPr>
            <a:endParaRPr lang="pt-BR" sz="2800" dirty="0">
              <a:latin typeface="Clarendon BT" panose="02040704040505020204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pt-BR" sz="2800" dirty="0">
                <a:latin typeface="Clarendon BT" panose="02040704040505020204" pitchFamily="18" charset="0"/>
              </a:rPr>
              <a:t>“</a:t>
            </a:r>
            <a:r>
              <a:rPr lang="pt-BR" sz="2800" i="1" dirty="0">
                <a:latin typeface="Clarendon BT" panose="02040704040505020204" pitchFamily="18" charset="0"/>
              </a:rPr>
              <a:t>Se desviares o teu pé do Sábado, e de fazer a tua vontade </a:t>
            </a:r>
            <a:r>
              <a:rPr lang="pt-BR" sz="2800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no meu santo dia</a:t>
            </a:r>
            <a:r>
              <a:rPr lang="pt-BR" sz="2800" i="1" dirty="0">
                <a:latin typeface="Clarendon BT" panose="02040704040505020204" pitchFamily="18" charset="0"/>
              </a:rPr>
              <a:t>, e se chamares ao Sábado deleitoso, e </a:t>
            </a:r>
            <a:r>
              <a:rPr lang="pt-BR" sz="2800" b="1" i="1" u="sng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Santo Dia do Senhor</a:t>
            </a:r>
            <a:r>
              <a:rPr lang="pt-BR" sz="2800" dirty="0">
                <a:latin typeface="Clarendon BT" panose="02040704040505020204" pitchFamily="18" charset="0"/>
              </a:rPr>
              <a:t>...” (</a:t>
            </a:r>
            <a:r>
              <a:rPr lang="pt-BR" sz="2800" dirty="0" err="1">
                <a:latin typeface="Clarendon BT" panose="02040704040505020204" pitchFamily="18" charset="0"/>
              </a:rPr>
              <a:t>Is</a:t>
            </a:r>
            <a:r>
              <a:rPr lang="pt-BR" sz="2800" dirty="0">
                <a:latin typeface="Clarendon BT" panose="02040704040505020204" pitchFamily="18" charset="0"/>
              </a:rPr>
              <a:t> 58:13-14).</a:t>
            </a:r>
          </a:p>
          <a:p>
            <a:pPr eaLnBrk="1" hangingPunct="1">
              <a:lnSpc>
                <a:spcPct val="80000"/>
              </a:lnSpc>
              <a:defRPr/>
            </a:pPr>
            <a:endParaRPr lang="pt-BR" sz="2800" dirty="0">
              <a:latin typeface="Clarendon BT" panose="02040704040505020204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pt-BR" sz="2800" dirty="0">
                <a:latin typeface="Clarendon BT" panose="02040704040505020204" pitchFamily="18" charset="0"/>
              </a:rPr>
              <a:t>“</a:t>
            </a:r>
            <a:r>
              <a:rPr lang="pt-BR" sz="2800" i="1" dirty="0">
                <a:latin typeface="Clarendon BT" panose="02040704040505020204" pitchFamily="18" charset="0"/>
              </a:rPr>
              <a:t>Seis dias trabalharás, mas </a:t>
            </a:r>
            <a:r>
              <a:rPr lang="pt-BR" sz="2800" i="1" u="sng" dirty="0">
                <a:latin typeface="Clarendon BT" panose="02040704040505020204" pitchFamily="18" charset="0"/>
              </a:rPr>
              <a:t>o </a:t>
            </a:r>
            <a:r>
              <a:rPr lang="pt-BR" sz="3600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Sétimo Dia é o Sábado do Senhor teu Deus</a:t>
            </a:r>
            <a:r>
              <a:rPr lang="pt-B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.</a:t>
            </a:r>
            <a:r>
              <a:rPr lang="pt-BR" sz="2800" dirty="0">
                <a:latin typeface="Clarendon BT" panose="02040704040505020204" pitchFamily="18" charset="0"/>
              </a:rPr>
              <a:t>..” (</a:t>
            </a:r>
            <a:r>
              <a:rPr lang="pt-BR" sz="2800" dirty="0" err="1">
                <a:latin typeface="Clarendon BT" panose="02040704040505020204" pitchFamily="18" charset="0"/>
              </a:rPr>
              <a:t>Êx</a:t>
            </a:r>
            <a:r>
              <a:rPr lang="pt-BR" sz="2800" dirty="0">
                <a:latin typeface="Clarendon BT" panose="02040704040505020204" pitchFamily="18" charset="0"/>
              </a:rPr>
              <a:t> 20:10).</a:t>
            </a:r>
          </a:p>
          <a:p>
            <a:pPr eaLnBrk="1" hangingPunct="1">
              <a:lnSpc>
                <a:spcPct val="80000"/>
              </a:lnSpc>
              <a:defRPr/>
            </a:pPr>
            <a:endParaRPr lang="pt-BR" sz="2800" dirty="0">
              <a:latin typeface="Clarendon BT" panose="02040704040505020204" pitchFamily="18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pt-BR" sz="2800" dirty="0">
                <a:latin typeface="Clarendon BT" panose="02040704040505020204" pitchFamily="18" charset="0"/>
              </a:rPr>
              <a:t>“Foi no Sábado que o Senhor da glória apareceu ao exilado  apóstolo.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pt-BR" sz="2800" dirty="0">
                <a:latin typeface="Clarendon BT" panose="02040704040505020204" pitchFamily="18" charset="0"/>
              </a:rPr>
              <a:t>O sábado era tão religiosamente observado por  João em </a:t>
            </a:r>
            <a:r>
              <a:rPr lang="pt-BR" sz="2800" dirty="0" err="1">
                <a:latin typeface="Clarendon BT" panose="02040704040505020204" pitchFamily="18" charset="0"/>
              </a:rPr>
              <a:t>Patmos</a:t>
            </a:r>
            <a:r>
              <a:rPr lang="pt-BR" sz="2800" dirty="0">
                <a:latin typeface="Clarendon BT" panose="02040704040505020204" pitchFamily="18" charset="0"/>
              </a:rPr>
              <a:t> como quando estava pregando ao povo nas  cidades e vilas da Judéia”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pt-BR" sz="2800" dirty="0">
                <a:latin typeface="Clarendon BT" panose="02040704040505020204" pitchFamily="18" charset="0"/>
              </a:rPr>
              <a:t>(Ellen G. White, </a:t>
            </a:r>
            <a:r>
              <a:rPr lang="pt-BR" sz="2800" i="1" dirty="0">
                <a:latin typeface="Clarendon BT" panose="02040704040505020204" pitchFamily="18" charset="0"/>
              </a:rPr>
              <a:t>Atos dos Apóstolos</a:t>
            </a:r>
            <a:r>
              <a:rPr lang="pt-BR" sz="2800" dirty="0">
                <a:latin typeface="Clarendon BT" panose="02040704040505020204" pitchFamily="18" charset="0"/>
              </a:rPr>
              <a:t>, 581)</a:t>
            </a:r>
          </a:p>
        </p:txBody>
      </p:sp>
    </p:spTree>
    <p:extLst>
      <p:ext uri="{BB962C8B-B14F-4D97-AF65-F5344CB8AC3E}">
        <p14:creationId xmlns:p14="http://schemas.microsoft.com/office/powerpoint/2010/main" val="2668732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35360" y="375655"/>
            <a:ext cx="6552728" cy="610669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lnSpc>
                <a:spcPct val="80000"/>
              </a:lnSpc>
              <a:defRPr/>
            </a:pPr>
            <a:br>
              <a:rPr lang="pt-BR" sz="6000" dirty="0">
                <a:latin typeface="Clarendon BT" panose="02040704040505020204" pitchFamily="18" charset="0"/>
              </a:rPr>
            </a:br>
            <a:r>
              <a:rPr lang="pt-BR" sz="6000" dirty="0">
                <a:latin typeface="Clarendon BT" panose="02040704040505020204" pitchFamily="18" charset="0"/>
              </a:rPr>
              <a:t>“Os nomes das sete igrejas são símbolos da igreja em </a:t>
            </a:r>
            <a:r>
              <a:rPr lang="pt-BR" sz="6000" dirty="0">
                <a:solidFill>
                  <a:srgbClr val="7030A0"/>
                </a:solidFill>
                <a:latin typeface="Clarendon BT" panose="02040704040505020204" pitchFamily="18" charset="0"/>
              </a:rPr>
              <a:t>diferentes períodos da era cristã</a:t>
            </a:r>
            <a:r>
              <a:rPr lang="pt-BR" sz="6000" dirty="0">
                <a:latin typeface="Clarendon BT" panose="02040704040505020204" pitchFamily="18" charset="0"/>
              </a:rPr>
              <a:t>”. </a:t>
            </a:r>
            <a:br>
              <a:rPr lang="pt-BR" sz="6000" dirty="0">
                <a:latin typeface="Clarendon BT" panose="02040704040505020204" pitchFamily="18" charset="0"/>
              </a:rPr>
            </a:br>
            <a:r>
              <a:rPr lang="pt-BR" sz="3200" dirty="0">
                <a:latin typeface="Clarendon BT" panose="02040704040505020204" pitchFamily="18" charset="0"/>
              </a:rPr>
              <a:t>(</a:t>
            </a:r>
            <a:r>
              <a:rPr lang="pt-BR" sz="1800" dirty="0">
                <a:latin typeface="Clarendon BT" panose="02040704040505020204" pitchFamily="18" charset="0"/>
              </a:rPr>
              <a:t>Ellen G. White, </a:t>
            </a:r>
            <a:r>
              <a:rPr lang="pt-BR" sz="1800" i="1" dirty="0">
                <a:latin typeface="Clarendon BT" panose="02040704040505020204" pitchFamily="18" charset="0"/>
              </a:rPr>
              <a:t>Atos dos Apóstolos</a:t>
            </a:r>
            <a:r>
              <a:rPr lang="pt-BR" sz="1800" dirty="0">
                <a:latin typeface="Clarendon BT" panose="02040704040505020204" pitchFamily="18" charset="0"/>
              </a:rPr>
              <a:t>, 585</a:t>
            </a:r>
            <a:r>
              <a:rPr lang="pt-BR" sz="3200" dirty="0">
                <a:latin typeface="Clarendon BT" panose="02040704040505020204" pitchFamily="18" charset="0"/>
              </a:rPr>
              <a:t>).</a:t>
            </a:r>
            <a:br>
              <a:rPr lang="pt-BR" sz="4000" dirty="0">
                <a:latin typeface="Clarendon BT" panose="02040704040505020204" pitchFamily="18" charset="0"/>
              </a:rPr>
            </a:br>
            <a:endParaRPr lang="pt-BR" sz="5400" dirty="0">
              <a:latin typeface="Clarendon BT" panose="02040704040505020204" pitchFamily="18" charset="0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104" y="1559103"/>
            <a:ext cx="5027024" cy="3739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1759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847528" y="260648"/>
            <a:ext cx="8780512" cy="1008112"/>
          </a:xfrm>
        </p:spPr>
        <p:txBody>
          <a:bodyPr>
            <a:normAutofit/>
          </a:bodyPr>
          <a:lstStyle/>
          <a:p>
            <a:pPr marL="182880"/>
            <a:r>
              <a:rPr lang="en-US" dirty="0" err="1">
                <a:latin typeface="Clarendon BT" panose="02040704040505020204" pitchFamily="18" charset="0"/>
              </a:rPr>
              <a:t>Apocalipse</a:t>
            </a:r>
            <a:r>
              <a:rPr lang="en-US" dirty="0">
                <a:latin typeface="Clarendon BT" panose="02040704040505020204" pitchFamily="18" charset="0"/>
              </a:rPr>
              <a:t> </a:t>
            </a:r>
            <a:r>
              <a:rPr lang="en-US" dirty="0" err="1">
                <a:latin typeface="Clarendon BT" panose="02040704040505020204" pitchFamily="18" charset="0"/>
              </a:rPr>
              <a:t>Capítulo</a:t>
            </a:r>
            <a:r>
              <a:rPr lang="en-US" dirty="0">
                <a:latin typeface="Clarendon BT" panose="02040704040505020204" pitchFamily="18" charset="0"/>
              </a:rPr>
              <a:t> 01:12 e 13</a:t>
            </a:r>
            <a:endParaRPr lang="pt-BR" dirty="0">
              <a:latin typeface="Clarendon BT" panose="02040704040505020204" pitchFamily="18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95400" y="1844824"/>
            <a:ext cx="10801200" cy="442849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en-US" sz="4000" dirty="0" err="1">
                <a:solidFill>
                  <a:schemeClr val="tx1"/>
                </a:solidFill>
                <a:latin typeface="Clarendon BT" panose="02040704040505020204" pitchFamily="18" charset="0"/>
              </a:rPr>
              <a:t>Voltei</a:t>
            </a:r>
            <a:r>
              <a:rPr lang="en-US" sz="4000" dirty="0">
                <a:solidFill>
                  <a:schemeClr val="tx1"/>
                </a:solidFill>
                <a:latin typeface="Clarendon BT" panose="02040704040505020204" pitchFamily="18" charset="0"/>
              </a:rPr>
              <a:t>-me para </a:t>
            </a:r>
            <a:r>
              <a:rPr lang="en-US" sz="4000" dirty="0" err="1">
                <a:solidFill>
                  <a:schemeClr val="tx1"/>
                </a:solidFill>
                <a:latin typeface="Clarendon BT" panose="02040704040505020204" pitchFamily="18" charset="0"/>
              </a:rPr>
              <a:t>ver</a:t>
            </a:r>
            <a:r>
              <a:rPr lang="en-US" sz="4000" dirty="0">
                <a:solidFill>
                  <a:schemeClr val="tx1"/>
                </a:solidFill>
                <a:latin typeface="Clarendon BT" panose="02040704040505020204" pitchFamily="18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Clarendon BT" panose="02040704040505020204" pitchFamily="18" charset="0"/>
              </a:rPr>
              <a:t>quem</a:t>
            </a:r>
            <a:r>
              <a:rPr lang="en-US" sz="4000" dirty="0">
                <a:solidFill>
                  <a:schemeClr val="tx1"/>
                </a:solidFill>
                <a:latin typeface="Clarendon BT" panose="02040704040505020204" pitchFamily="18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Clarendon BT" panose="02040704040505020204" pitchFamily="18" charset="0"/>
              </a:rPr>
              <a:t>falava</a:t>
            </a:r>
            <a:r>
              <a:rPr lang="en-US" sz="4000" dirty="0">
                <a:solidFill>
                  <a:schemeClr val="tx1"/>
                </a:solidFill>
                <a:latin typeface="Clarendon BT" panose="02040704040505020204" pitchFamily="18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Clarendon BT" panose="02040704040505020204" pitchFamily="18" charset="0"/>
              </a:rPr>
              <a:t>comigo</a:t>
            </a:r>
            <a:r>
              <a:rPr lang="en-US" sz="4000" dirty="0">
                <a:solidFill>
                  <a:schemeClr val="tx1"/>
                </a:solidFill>
                <a:latin typeface="Clarendon BT" panose="02040704040505020204" pitchFamily="18" charset="0"/>
              </a:rPr>
              <a:t>.</a:t>
            </a:r>
          </a:p>
          <a:p>
            <a:r>
              <a:rPr lang="en-US" sz="4000" dirty="0" err="1">
                <a:solidFill>
                  <a:schemeClr val="tx1"/>
                </a:solidFill>
                <a:latin typeface="Clarendon BT" panose="02040704040505020204" pitchFamily="18" charset="0"/>
              </a:rPr>
              <a:t>Voltando</a:t>
            </a:r>
            <a:r>
              <a:rPr lang="en-US" sz="4000" dirty="0">
                <a:solidFill>
                  <a:schemeClr val="tx1"/>
                </a:solidFill>
                <a:latin typeface="Clarendon BT" panose="02040704040505020204" pitchFamily="18" charset="0"/>
              </a:rPr>
              <a:t>-me </a:t>
            </a:r>
            <a:r>
              <a:rPr lang="en-US" sz="4800" b="1" u="sng" dirty="0">
                <a:solidFill>
                  <a:srgbClr val="0000FF"/>
                </a:solidFill>
                <a:latin typeface="Clarendon BT" panose="02040704040505020204" pitchFamily="18" charset="0"/>
              </a:rPr>
              <a:t>vi 7 </a:t>
            </a:r>
            <a:r>
              <a:rPr lang="en-US" sz="4800" b="1" u="sng" dirty="0" err="1">
                <a:solidFill>
                  <a:srgbClr val="0000FF"/>
                </a:solidFill>
                <a:latin typeface="Clarendon BT" panose="02040704040505020204" pitchFamily="18" charset="0"/>
              </a:rPr>
              <a:t>candelabros</a:t>
            </a:r>
            <a:r>
              <a:rPr lang="en-US" sz="4800" b="1" u="sng" dirty="0">
                <a:solidFill>
                  <a:srgbClr val="0000FF"/>
                </a:solidFill>
                <a:latin typeface="Clarendon BT" panose="02040704040505020204" pitchFamily="18" charset="0"/>
              </a:rPr>
              <a:t> de </a:t>
            </a:r>
            <a:r>
              <a:rPr lang="en-US" sz="4800" b="1" u="sng" dirty="0" err="1">
                <a:solidFill>
                  <a:srgbClr val="0000FF"/>
                </a:solidFill>
                <a:latin typeface="Clarendon BT" panose="02040704040505020204" pitchFamily="18" charset="0"/>
              </a:rPr>
              <a:t>ouro</a:t>
            </a:r>
            <a:r>
              <a:rPr lang="en-US" sz="4800" b="1" u="sng" dirty="0">
                <a:solidFill>
                  <a:srgbClr val="0000FF"/>
                </a:solidFill>
                <a:latin typeface="Clarendon BT" panose="02040704040505020204" pitchFamily="18" charset="0"/>
              </a:rPr>
              <a:t> </a:t>
            </a:r>
            <a:r>
              <a:rPr lang="en-US" sz="4000" dirty="0">
                <a:solidFill>
                  <a:schemeClr val="tx1"/>
                </a:solidFill>
                <a:latin typeface="Clarendon BT" panose="02040704040505020204" pitchFamily="18" charset="0"/>
              </a:rPr>
              <a:t>e entre </a:t>
            </a:r>
            <a:r>
              <a:rPr lang="en-US" sz="4000" dirty="0" err="1">
                <a:solidFill>
                  <a:schemeClr val="tx1"/>
                </a:solidFill>
                <a:latin typeface="Clarendon BT" panose="02040704040505020204" pitchFamily="18" charset="0"/>
              </a:rPr>
              <a:t>os</a:t>
            </a:r>
            <a:r>
              <a:rPr lang="en-US" sz="4000" dirty="0">
                <a:solidFill>
                  <a:schemeClr val="tx1"/>
                </a:solidFill>
                <a:latin typeface="Clarendon BT" panose="02040704040505020204" pitchFamily="18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Clarendon BT" panose="02040704040505020204" pitchFamily="18" charset="0"/>
              </a:rPr>
              <a:t>candelabros</a:t>
            </a:r>
            <a:r>
              <a:rPr lang="en-US" sz="4000" dirty="0">
                <a:solidFill>
                  <a:schemeClr val="tx1"/>
                </a:solidFill>
                <a:latin typeface="Clarendon BT" panose="020407040405050202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Clarendon BT" panose="02040704040505020204" pitchFamily="18" charset="0"/>
              </a:rPr>
              <a:t>alguém</a:t>
            </a:r>
            <a:r>
              <a:rPr lang="en-US" sz="4000" b="1" dirty="0">
                <a:solidFill>
                  <a:srgbClr val="FF0000"/>
                </a:solidFill>
                <a:latin typeface="Clarendon BT" panose="020407040405050202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Clarendon BT" panose="02040704040505020204" pitchFamily="18" charset="0"/>
              </a:rPr>
              <a:t>semelhante</a:t>
            </a:r>
            <a:r>
              <a:rPr lang="en-US" sz="4000" b="1" dirty="0">
                <a:solidFill>
                  <a:srgbClr val="FF0000"/>
                </a:solidFill>
                <a:latin typeface="Clarendon BT" panose="02040704040505020204" pitchFamily="18" charset="0"/>
              </a:rPr>
              <a:t> a um </a:t>
            </a:r>
            <a:r>
              <a:rPr lang="en-US" sz="6600" b="1" u="sng" dirty="0" err="1">
                <a:solidFill>
                  <a:srgbClr val="FF0000"/>
                </a:solidFill>
                <a:latin typeface="Clarendon BT" panose="02040704040505020204" pitchFamily="18" charset="0"/>
              </a:rPr>
              <a:t>filho</a:t>
            </a:r>
            <a:r>
              <a:rPr lang="en-US" sz="6600" b="1" u="sng" dirty="0">
                <a:solidFill>
                  <a:srgbClr val="FF0000"/>
                </a:solidFill>
                <a:latin typeface="Clarendon BT" panose="02040704040505020204" pitchFamily="18" charset="0"/>
              </a:rPr>
              <a:t> de </a:t>
            </a:r>
            <a:r>
              <a:rPr lang="en-US" sz="6600" b="1" u="sng" dirty="0" err="1">
                <a:solidFill>
                  <a:srgbClr val="FF0000"/>
                </a:solidFill>
                <a:latin typeface="Clarendon BT" panose="02040704040505020204" pitchFamily="18" charset="0"/>
              </a:rPr>
              <a:t>homem</a:t>
            </a:r>
            <a:r>
              <a:rPr lang="en-US" sz="4000" dirty="0">
                <a:solidFill>
                  <a:schemeClr val="tx1"/>
                </a:solidFill>
                <a:latin typeface="Clarendon BT" panose="02040704040505020204" pitchFamily="18" charset="0"/>
              </a:rPr>
              <a:t>, </a:t>
            </a:r>
          </a:p>
          <a:p>
            <a:r>
              <a:rPr lang="en-US" sz="4000" dirty="0">
                <a:solidFill>
                  <a:schemeClr val="tx1"/>
                </a:solidFill>
                <a:latin typeface="Clarendon BT" panose="02040704040505020204" pitchFamily="18" charset="0"/>
              </a:rPr>
              <a:t>com </a:t>
            </a:r>
            <a:r>
              <a:rPr lang="en-US" sz="4000" dirty="0" err="1">
                <a:solidFill>
                  <a:schemeClr val="tx1"/>
                </a:solidFill>
                <a:latin typeface="Clarendon BT" panose="02040704040505020204" pitchFamily="18" charset="0"/>
              </a:rPr>
              <a:t>uma</a:t>
            </a:r>
            <a:r>
              <a:rPr lang="en-US" sz="4000" dirty="0">
                <a:solidFill>
                  <a:schemeClr val="tx1"/>
                </a:solidFill>
                <a:latin typeface="Clarendon BT" panose="02040704040505020204" pitchFamily="18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veste</a:t>
            </a:r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que</a:t>
            </a:r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chegava</a:t>
            </a:r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aos</a:t>
            </a:r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seus</a:t>
            </a:r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pés</a:t>
            </a:r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 </a:t>
            </a:r>
            <a:r>
              <a:rPr lang="en-US" sz="4000" dirty="0">
                <a:solidFill>
                  <a:schemeClr val="tx1"/>
                </a:solidFill>
                <a:latin typeface="Clarendon BT" panose="02040704040505020204" pitchFamily="18" charset="0"/>
              </a:rPr>
              <a:t>e um </a:t>
            </a:r>
            <a:r>
              <a:rPr lang="en-US" sz="40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cinturão</a:t>
            </a:r>
            <a:r>
              <a:rPr lang="en-US" sz="4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 de </a:t>
            </a:r>
            <a:r>
              <a:rPr lang="en-US" sz="40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ouro</a:t>
            </a:r>
            <a:r>
              <a:rPr lang="en-US" sz="4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Clarendon BT" panose="02040704040505020204" pitchFamily="18" charset="0"/>
              </a:rPr>
              <a:t>ao</a:t>
            </a:r>
            <a:r>
              <a:rPr lang="en-US" sz="4000" dirty="0">
                <a:solidFill>
                  <a:schemeClr val="tx1"/>
                </a:solidFill>
                <a:latin typeface="Clarendon BT" panose="02040704040505020204" pitchFamily="18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Clarendon BT" panose="02040704040505020204" pitchFamily="18" charset="0"/>
              </a:rPr>
              <a:t>redor</a:t>
            </a:r>
            <a:r>
              <a:rPr lang="en-US" sz="4000" dirty="0">
                <a:solidFill>
                  <a:schemeClr val="tx1"/>
                </a:solidFill>
                <a:latin typeface="Clarendon BT" panose="02040704040505020204" pitchFamily="18" charset="0"/>
              </a:rPr>
              <a:t> do </a:t>
            </a:r>
            <a:r>
              <a:rPr lang="en-US" sz="4000" dirty="0" err="1">
                <a:solidFill>
                  <a:schemeClr val="tx1"/>
                </a:solidFill>
                <a:latin typeface="Clarendon BT" panose="02040704040505020204" pitchFamily="18" charset="0"/>
              </a:rPr>
              <a:t>peito</a:t>
            </a:r>
            <a:r>
              <a:rPr lang="en-US" sz="4000" dirty="0">
                <a:solidFill>
                  <a:schemeClr val="tx1"/>
                </a:solidFill>
                <a:latin typeface="Clarendon BT" panose="02040704040505020204" pitchFamily="18" charset="0"/>
              </a:rPr>
              <a:t>.</a:t>
            </a:r>
            <a:endParaRPr lang="pt-BR" sz="4000" dirty="0">
              <a:solidFill>
                <a:schemeClr val="tx1"/>
              </a:solidFill>
              <a:latin typeface="Clarendon BT" panose="0204070404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4177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351584" y="332657"/>
            <a:ext cx="7772400" cy="1008112"/>
          </a:xfrm>
        </p:spPr>
        <p:txBody>
          <a:bodyPr/>
          <a:lstStyle/>
          <a:p>
            <a:r>
              <a:rPr lang="en-US" dirty="0" err="1"/>
              <a:t>Apocalipse</a:t>
            </a:r>
            <a:r>
              <a:rPr lang="en-US" dirty="0"/>
              <a:t> </a:t>
            </a:r>
            <a:r>
              <a:rPr lang="en-US" dirty="0" err="1"/>
              <a:t>Capítulo</a:t>
            </a:r>
            <a:r>
              <a:rPr lang="en-US" dirty="0"/>
              <a:t> 01:14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95400" y="1373244"/>
            <a:ext cx="11161240" cy="489654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en-US" dirty="0" err="1">
                <a:solidFill>
                  <a:schemeClr val="tx1"/>
                </a:solidFill>
                <a:latin typeface="Clarendon BT" panose="02040704040505020204" pitchFamily="18" charset="0"/>
              </a:rPr>
              <a:t>Sua</a:t>
            </a:r>
            <a:r>
              <a:rPr lang="en-US" dirty="0">
                <a:solidFill>
                  <a:schemeClr val="tx1"/>
                </a:solidFill>
                <a:latin typeface="Clarendon BT" panose="02040704040505020204" pitchFamily="18" charset="0"/>
              </a:rPr>
              <a:t> </a:t>
            </a:r>
            <a:r>
              <a:rPr lang="en-US" sz="6000" dirty="0" err="1">
                <a:solidFill>
                  <a:schemeClr val="tx1"/>
                </a:solidFill>
                <a:latin typeface="Clarendon BT" panose="02040704040505020204" pitchFamily="18" charset="0"/>
              </a:rPr>
              <a:t>cabeça</a:t>
            </a:r>
            <a:r>
              <a:rPr lang="en-US" dirty="0">
                <a:solidFill>
                  <a:schemeClr val="tx1"/>
                </a:solidFill>
                <a:latin typeface="Clarendon BT" panose="02040704040505020204" pitchFamily="18" charset="0"/>
              </a:rPr>
              <a:t> e </a:t>
            </a:r>
            <a:r>
              <a:rPr lang="en-US" dirty="0" err="1">
                <a:solidFill>
                  <a:schemeClr val="tx1"/>
                </a:solidFill>
                <a:latin typeface="Clarendon BT" panose="02040704040505020204" pitchFamily="18" charset="0"/>
              </a:rPr>
              <a:t>seus</a:t>
            </a:r>
            <a:r>
              <a:rPr lang="en-US" dirty="0">
                <a:solidFill>
                  <a:schemeClr val="tx1"/>
                </a:solidFill>
                <a:latin typeface="Clarendon BT" panose="02040704040505020204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Clarendon BT" panose="02040704040505020204" pitchFamily="18" charset="0"/>
              </a:rPr>
              <a:t>cabelos</a:t>
            </a:r>
            <a:r>
              <a:rPr lang="en-US" dirty="0">
                <a:solidFill>
                  <a:srgbClr val="FF0000"/>
                </a:solidFill>
                <a:latin typeface="Clarendon BT" panose="02040704040505020204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Clarendon BT" panose="02040704040505020204" pitchFamily="18" charset="0"/>
              </a:rPr>
              <a:t>eram</a:t>
            </a:r>
            <a:r>
              <a:rPr lang="en-US" dirty="0">
                <a:solidFill>
                  <a:srgbClr val="FF0000"/>
                </a:solidFill>
                <a:latin typeface="Clarendon BT" panose="02040704040505020204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Clarendon BT" panose="02040704040505020204" pitchFamily="18" charset="0"/>
              </a:rPr>
              <a:t>brancos</a:t>
            </a:r>
            <a:r>
              <a:rPr lang="en-US" dirty="0">
                <a:solidFill>
                  <a:srgbClr val="FF0000"/>
                </a:solidFill>
                <a:latin typeface="Clarendon BT" panose="020407040405050202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larendon BT" panose="02040704040505020204" pitchFamily="18" charset="0"/>
              </a:rPr>
              <a:t>como</a:t>
            </a:r>
            <a:r>
              <a:rPr lang="en-US" dirty="0">
                <a:solidFill>
                  <a:schemeClr val="tx1"/>
                </a:solidFill>
                <a:latin typeface="Clarendon BT" panose="02040704040505020204" pitchFamily="18" charset="0"/>
              </a:rPr>
              <a:t> a </a:t>
            </a:r>
            <a:r>
              <a:rPr lang="en-US" dirty="0" err="1">
                <a:solidFill>
                  <a:schemeClr val="tx1"/>
                </a:solidFill>
                <a:latin typeface="Clarendon BT" panose="02040704040505020204" pitchFamily="18" charset="0"/>
              </a:rPr>
              <a:t>lã</a:t>
            </a:r>
            <a:r>
              <a:rPr lang="en-US" dirty="0">
                <a:solidFill>
                  <a:schemeClr val="tx1"/>
                </a:solidFill>
                <a:latin typeface="Clarendon BT" panose="02040704040505020204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Clarendon BT" panose="02040704040505020204" pitchFamily="18" charset="0"/>
              </a:rPr>
              <a:t>tão</a:t>
            </a:r>
            <a:r>
              <a:rPr lang="en-US" dirty="0">
                <a:solidFill>
                  <a:schemeClr val="tx1"/>
                </a:solidFill>
                <a:latin typeface="Clarendon BT" panose="020407040405050202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larendon BT" panose="02040704040505020204" pitchFamily="18" charset="0"/>
              </a:rPr>
              <a:t>brancos</a:t>
            </a:r>
            <a:r>
              <a:rPr lang="en-US" dirty="0">
                <a:solidFill>
                  <a:schemeClr val="tx1"/>
                </a:solidFill>
                <a:latin typeface="Clarendon BT" panose="020407040405050202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larendon BT" panose="02040704040505020204" pitchFamily="18" charset="0"/>
              </a:rPr>
              <a:t>quanto</a:t>
            </a:r>
            <a:r>
              <a:rPr lang="en-US" dirty="0">
                <a:solidFill>
                  <a:schemeClr val="tx1"/>
                </a:solidFill>
                <a:latin typeface="Clarendon BT" panose="02040704040505020204" pitchFamily="18" charset="0"/>
              </a:rPr>
              <a:t> a neve, </a:t>
            </a:r>
          </a:p>
          <a:p>
            <a:r>
              <a:rPr lang="en-US" dirty="0">
                <a:solidFill>
                  <a:schemeClr val="tx1"/>
                </a:solidFill>
                <a:latin typeface="Clarendon BT" panose="02040704040505020204" pitchFamily="18" charset="0"/>
              </a:rPr>
              <a:t>e </a:t>
            </a:r>
            <a:r>
              <a:rPr lang="en-US" dirty="0" err="1">
                <a:solidFill>
                  <a:schemeClr val="tx1"/>
                </a:solidFill>
                <a:latin typeface="Clarendon BT" panose="02040704040505020204" pitchFamily="18" charset="0"/>
              </a:rPr>
              <a:t>seus</a:t>
            </a:r>
            <a:r>
              <a:rPr lang="en-US" dirty="0">
                <a:solidFill>
                  <a:schemeClr val="tx1"/>
                </a:solidFill>
                <a:latin typeface="Clarendon BT" panose="02040704040505020204" pitchFamily="18" charset="0"/>
              </a:rPr>
              <a:t> </a:t>
            </a:r>
            <a:r>
              <a:rPr lang="en-US" sz="6000" dirty="0" err="1">
                <a:solidFill>
                  <a:srgbClr val="0000FF"/>
                </a:solidFill>
                <a:latin typeface="Clarendon BT" panose="02040704040505020204" pitchFamily="18" charset="0"/>
              </a:rPr>
              <a:t>olhos</a:t>
            </a:r>
            <a:r>
              <a:rPr lang="en-US" dirty="0">
                <a:solidFill>
                  <a:srgbClr val="0000FF"/>
                </a:solidFill>
                <a:latin typeface="Clarendon BT" panose="02040704040505020204" pitchFamily="18" charset="0"/>
              </a:rPr>
              <a:t> </a:t>
            </a:r>
            <a:r>
              <a:rPr lang="en-US" dirty="0" err="1">
                <a:solidFill>
                  <a:srgbClr val="0000FF"/>
                </a:solidFill>
                <a:latin typeface="Clarendon BT" panose="02040704040505020204" pitchFamily="18" charset="0"/>
              </a:rPr>
              <a:t>eram</a:t>
            </a:r>
            <a:r>
              <a:rPr lang="en-US" dirty="0">
                <a:solidFill>
                  <a:srgbClr val="0000FF"/>
                </a:solidFill>
                <a:latin typeface="Clarendon BT" panose="02040704040505020204" pitchFamily="18" charset="0"/>
              </a:rPr>
              <a:t> </a:t>
            </a:r>
            <a:r>
              <a:rPr lang="en-US" dirty="0" err="1">
                <a:solidFill>
                  <a:srgbClr val="0000FF"/>
                </a:solidFill>
                <a:latin typeface="Clarendon BT" panose="02040704040505020204" pitchFamily="18" charset="0"/>
              </a:rPr>
              <a:t>como</a:t>
            </a:r>
            <a:r>
              <a:rPr lang="en-US" dirty="0">
                <a:solidFill>
                  <a:srgbClr val="0000FF"/>
                </a:solidFill>
                <a:latin typeface="Clarendon BT" panose="02040704040505020204" pitchFamily="18" charset="0"/>
              </a:rPr>
              <a:t> </a:t>
            </a:r>
            <a:r>
              <a:rPr lang="en-US" dirty="0" err="1">
                <a:solidFill>
                  <a:srgbClr val="0000FF"/>
                </a:solidFill>
                <a:latin typeface="Clarendon BT" panose="02040704040505020204" pitchFamily="18" charset="0"/>
              </a:rPr>
              <a:t>chama</a:t>
            </a:r>
            <a:r>
              <a:rPr lang="en-US" dirty="0">
                <a:solidFill>
                  <a:srgbClr val="0000FF"/>
                </a:solidFill>
                <a:latin typeface="Clarendon BT" panose="02040704040505020204" pitchFamily="18" charset="0"/>
              </a:rPr>
              <a:t> </a:t>
            </a:r>
            <a:r>
              <a:rPr lang="en-US" sz="4000" dirty="0">
                <a:solidFill>
                  <a:srgbClr val="C00000"/>
                </a:solidFill>
                <a:latin typeface="Clarendon BT" panose="02040704040505020204" pitchFamily="18" charset="0"/>
              </a:rPr>
              <a:t>de </a:t>
            </a:r>
            <a:r>
              <a:rPr lang="en-US" sz="4000" dirty="0" err="1">
                <a:solidFill>
                  <a:srgbClr val="C00000"/>
                </a:solidFill>
                <a:latin typeface="Clarendon BT" panose="02040704040505020204" pitchFamily="18" charset="0"/>
              </a:rPr>
              <a:t>fogo</a:t>
            </a:r>
            <a:r>
              <a:rPr lang="en-US" dirty="0">
                <a:solidFill>
                  <a:schemeClr val="tx1"/>
                </a:solidFill>
                <a:latin typeface="Clarendon BT" panose="02040704040505020204" pitchFamily="18" charset="0"/>
              </a:rPr>
              <a:t>.</a:t>
            </a:r>
          </a:p>
          <a:p>
            <a:r>
              <a:rPr lang="en-US" dirty="0" err="1">
                <a:solidFill>
                  <a:schemeClr val="tx1"/>
                </a:solidFill>
                <a:latin typeface="Clarendon BT" panose="02040704040505020204" pitchFamily="18" charset="0"/>
              </a:rPr>
              <a:t>seus</a:t>
            </a:r>
            <a:r>
              <a:rPr lang="en-US" dirty="0">
                <a:solidFill>
                  <a:schemeClr val="tx1"/>
                </a:solidFill>
                <a:latin typeface="Clarendon BT" panose="02040704040505020204" pitchFamily="18" charset="0"/>
              </a:rPr>
              <a:t> </a:t>
            </a:r>
            <a:r>
              <a:rPr lang="en-US" sz="6000" dirty="0" err="1">
                <a:solidFill>
                  <a:srgbClr val="0000FF"/>
                </a:solidFill>
                <a:latin typeface="Clarendon BT" panose="02040704040505020204" pitchFamily="18" charset="0"/>
              </a:rPr>
              <a:t>pés</a:t>
            </a:r>
            <a:r>
              <a:rPr lang="en-US" dirty="0">
                <a:solidFill>
                  <a:srgbClr val="0000FF"/>
                </a:solidFill>
                <a:latin typeface="Clarendon BT" panose="02040704040505020204" pitchFamily="18" charset="0"/>
              </a:rPr>
              <a:t> </a:t>
            </a:r>
            <a:r>
              <a:rPr lang="en-US" dirty="0" err="1">
                <a:solidFill>
                  <a:srgbClr val="0000FF"/>
                </a:solidFill>
                <a:latin typeface="Clarendon BT" panose="02040704040505020204" pitchFamily="18" charset="0"/>
              </a:rPr>
              <a:t>eram</a:t>
            </a:r>
            <a:r>
              <a:rPr lang="en-US" dirty="0">
                <a:solidFill>
                  <a:srgbClr val="0000FF"/>
                </a:solidFill>
                <a:latin typeface="Clarendon BT" panose="02040704040505020204" pitchFamily="18" charset="0"/>
              </a:rPr>
              <a:t> </a:t>
            </a:r>
            <a:r>
              <a:rPr lang="en-US" dirty="0" err="1">
                <a:solidFill>
                  <a:srgbClr val="0000FF"/>
                </a:solidFill>
                <a:latin typeface="Clarendon BT" panose="02040704040505020204" pitchFamily="18" charset="0"/>
              </a:rPr>
              <a:t>como</a:t>
            </a:r>
            <a:r>
              <a:rPr lang="en-US" dirty="0">
                <a:solidFill>
                  <a:srgbClr val="0000FF"/>
                </a:solidFill>
                <a:latin typeface="Clarendon BT" panose="02040704040505020204" pitchFamily="18" charset="0"/>
              </a:rPr>
              <a:t> bronze </a:t>
            </a:r>
            <a:r>
              <a:rPr lang="en-US" dirty="0" err="1">
                <a:solidFill>
                  <a:schemeClr val="tx1"/>
                </a:solidFill>
                <a:latin typeface="Clarendon BT" panose="02040704040505020204" pitchFamily="18" charset="0"/>
              </a:rPr>
              <a:t>numa</a:t>
            </a:r>
            <a:r>
              <a:rPr lang="en-US" dirty="0">
                <a:solidFill>
                  <a:schemeClr val="tx1"/>
                </a:solidFill>
                <a:latin typeface="Clarendon BT" panose="020407040405050202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larendon BT" panose="02040704040505020204" pitchFamily="18" charset="0"/>
              </a:rPr>
              <a:t>fornalha</a:t>
            </a:r>
            <a:r>
              <a:rPr lang="en-US" dirty="0">
                <a:solidFill>
                  <a:schemeClr val="tx1"/>
                </a:solidFill>
                <a:latin typeface="Clarendon BT" panose="02040704040505020204" pitchFamily="18" charset="0"/>
              </a:rPr>
              <a:t> ardente</a:t>
            </a:r>
          </a:p>
          <a:p>
            <a:r>
              <a:rPr lang="en-US" dirty="0">
                <a:solidFill>
                  <a:schemeClr val="tx1"/>
                </a:solidFill>
                <a:latin typeface="Clarendon BT" panose="02040704040505020204" pitchFamily="18" charset="0"/>
              </a:rPr>
              <a:t> e </a:t>
            </a:r>
            <a:r>
              <a:rPr lang="en-US" dirty="0" err="1">
                <a:solidFill>
                  <a:srgbClr val="FF0000"/>
                </a:solidFill>
                <a:latin typeface="Clarendon BT" panose="02040704040505020204" pitchFamily="18" charset="0"/>
              </a:rPr>
              <a:t>sua</a:t>
            </a:r>
            <a:r>
              <a:rPr lang="en-US" dirty="0">
                <a:solidFill>
                  <a:srgbClr val="FF0000"/>
                </a:solidFill>
                <a:latin typeface="Clarendon BT" panose="02040704040505020204" pitchFamily="18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Clarendon BT" panose="02040704040505020204" pitchFamily="18" charset="0"/>
              </a:rPr>
              <a:t>voz</a:t>
            </a:r>
            <a:r>
              <a:rPr lang="en-US" dirty="0">
                <a:solidFill>
                  <a:srgbClr val="FF0000"/>
                </a:solidFill>
                <a:latin typeface="Clarendon BT" panose="02040704040505020204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Clarendon BT" panose="02040704040505020204" pitchFamily="18" charset="0"/>
              </a:rPr>
              <a:t>como</a:t>
            </a:r>
            <a:r>
              <a:rPr lang="en-US" dirty="0">
                <a:solidFill>
                  <a:srgbClr val="FF0000"/>
                </a:solidFill>
                <a:latin typeface="Clarendon BT" panose="02040704040505020204" pitchFamily="18" charset="0"/>
              </a:rPr>
              <a:t> o </a:t>
            </a:r>
            <a:r>
              <a:rPr lang="en-US" dirty="0" err="1">
                <a:solidFill>
                  <a:srgbClr val="FF0000"/>
                </a:solidFill>
                <a:latin typeface="Clarendon BT" panose="02040704040505020204" pitchFamily="18" charset="0"/>
              </a:rPr>
              <a:t>som</a:t>
            </a:r>
            <a:r>
              <a:rPr lang="en-US" dirty="0">
                <a:solidFill>
                  <a:srgbClr val="FF0000"/>
                </a:solidFill>
                <a:latin typeface="Clarendon BT" panose="02040704040505020204" pitchFamily="18" charset="0"/>
              </a:rPr>
              <a:t> de </a:t>
            </a:r>
            <a:r>
              <a:rPr lang="en-US" dirty="0" err="1">
                <a:solidFill>
                  <a:srgbClr val="FF0000"/>
                </a:solidFill>
                <a:latin typeface="Clarendon BT" panose="02040704040505020204" pitchFamily="18" charset="0"/>
              </a:rPr>
              <a:t>muitas</a:t>
            </a:r>
            <a:r>
              <a:rPr lang="en-US" dirty="0">
                <a:solidFill>
                  <a:srgbClr val="FF0000"/>
                </a:solidFill>
                <a:latin typeface="Clarendon BT" panose="02040704040505020204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Clarendon BT" panose="02040704040505020204" pitchFamily="18" charset="0"/>
              </a:rPr>
              <a:t>águas</a:t>
            </a:r>
            <a:endParaRPr lang="pt-BR" dirty="0">
              <a:solidFill>
                <a:srgbClr val="FF0000"/>
              </a:solidFill>
              <a:latin typeface="Clarendon BT" panose="02040704040505020204" pitchFamily="18" charset="0"/>
            </a:endParaRPr>
          </a:p>
          <a:p>
            <a:endParaRPr lang="en-US" dirty="0">
              <a:solidFill>
                <a:srgbClr val="FF0000"/>
              </a:solidFill>
              <a:latin typeface="Clarendon BT" panose="02040704040505020204" pitchFamily="18" charset="0"/>
            </a:endParaRPr>
          </a:p>
          <a:p>
            <a:endParaRPr lang="en-US" dirty="0">
              <a:solidFill>
                <a:schemeClr val="tx1"/>
              </a:solidFill>
              <a:latin typeface="Clarendon BT" panose="02040704040505020204" pitchFamily="18" charset="0"/>
            </a:endParaRPr>
          </a:p>
          <a:p>
            <a:endParaRPr lang="pt-BR" dirty="0">
              <a:solidFill>
                <a:schemeClr val="tx1"/>
              </a:solidFill>
              <a:latin typeface="Clarendon BT" panose="0204070404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0421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351584" y="332657"/>
            <a:ext cx="7772400" cy="1008112"/>
          </a:xfrm>
        </p:spPr>
        <p:txBody>
          <a:bodyPr/>
          <a:lstStyle/>
          <a:p>
            <a:r>
              <a:rPr lang="en-US" dirty="0" err="1">
                <a:latin typeface="Clarendon BT" panose="02040704040505020204" pitchFamily="18" charset="0"/>
              </a:rPr>
              <a:t>Apocalipse</a:t>
            </a:r>
            <a:r>
              <a:rPr lang="en-US" dirty="0">
                <a:latin typeface="Clarendon BT" panose="02040704040505020204" pitchFamily="18" charset="0"/>
              </a:rPr>
              <a:t> </a:t>
            </a:r>
            <a:r>
              <a:rPr lang="en-US" dirty="0" err="1">
                <a:latin typeface="Clarendon BT" panose="02040704040505020204" pitchFamily="18" charset="0"/>
              </a:rPr>
              <a:t>Capítulo</a:t>
            </a:r>
            <a:r>
              <a:rPr lang="en-US" dirty="0">
                <a:latin typeface="Clarendon BT" panose="02040704040505020204" pitchFamily="18" charset="0"/>
              </a:rPr>
              <a:t> 01:16</a:t>
            </a:r>
            <a:endParaRPr lang="pt-BR" dirty="0">
              <a:latin typeface="Clarendon BT" panose="02040704040505020204" pitchFamily="18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79376" y="1628800"/>
            <a:ext cx="11089232" cy="439248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3600" dirty="0" err="1">
                <a:solidFill>
                  <a:schemeClr val="tx1"/>
                </a:solidFill>
                <a:latin typeface="Clarendon BT" panose="02040704040505020204" pitchFamily="18" charset="0"/>
              </a:rPr>
              <a:t>Tinha</a:t>
            </a:r>
            <a:r>
              <a:rPr lang="en-US" sz="3600" dirty="0">
                <a:solidFill>
                  <a:schemeClr val="tx1"/>
                </a:solidFill>
                <a:latin typeface="Clarendon BT" panose="02040704040505020204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larendon BT" panose="02040704040505020204" pitchFamily="18" charset="0"/>
              </a:rPr>
              <a:t>em</a:t>
            </a:r>
            <a:r>
              <a:rPr lang="en-US" sz="3600" dirty="0">
                <a:solidFill>
                  <a:schemeClr val="tx1"/>
                </a:solidFill>
                <a:latin typeface="Clarendon BT" panose="02040704040505020204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larendon BT" panose="02040704040505020204" pitchFamily="18" charset="0"/>
              </a:rPr>
              <a:t>sua</a:t>
            </a:r>
            <a:r>
              <a:rPr lang="en-US" sz="3600" dirty="0">
                <a:solidFill>
                  <a:schemeClr val="tx1"/>
                </a:solidFill>
                <a:latin typeface="Clarendon BT" panose="02040704040505020204" pitchFamily="18" charset="0"/>
              </a:rPr>
              <a:t> </a:t>
            </a:r>
            <a:r>
              <a:rPr lang="en-US" sz="5400" u="sng" dirty="0" err="1">
                <a:solidFill>
                  <a:srgbClr val="0000FF"/>
                </a:solidFill>
                <a:latin typeface="Clarendon BT" panose="02040704040505020204" pitchFamily="18" charset="0"/>
              </a:rPr>
              <a:t>mão</a:t>
            </a:r>
            <a:r>
              <a:rPr lang="en-US" sz="5400" u="sng" dirty="0">
                <a:solidFill>
                  <a:srgbClr val="0000FF"/>
                </a:solidFill>
                <a:latin typeface="Clarendon BT" panose="02040704040505020204" pitchFamily="18" charset="0"/>
              </a:rPr>
              <a:t> </a:t>
            </a:r>
            <a:r>
              <a:rPr lang="en-US" sz="5400" u="sng" dirty="0" err="1">
                <a:solidFill>
                  <a:srgbClr val="0000FF"/>
                </a:solidFill>
                <a:latin typeface="Clarendon BT" panose="02040704040505020204" pitchFamily="18" charset="0"/>
              </a:rPr>
              <a:t>direita</a:t>
            </a:r>
            <a:r>
              <a:rPr lang="en-US" sz="5400" u="sng" dirty="0">
                <a:solidFill>
                  <a:srgbClr val="0000FF"/>
                </a:solidFill>
                <a:latin typeface="Clarendon BT" panose="02040704040505020204" pitchFamily="18" charset="0"/>
              </a:rPr>
              <a:t> </a:t>
            </a:r>
            <a:r>
              <a:rPr lang="en-US" sz="3600" u="sng" dirty="0">
                <a:solidFill>
                  <a:srgbClr val="FF0000"/>
                </a:solidFill>
                <a:latin typeface="Clarendon BT" panose="02040704040505020204" pitchFamily="18" charset="0"/>
              </a:rPr>
              <a:t>7 </a:t>
            </a:r>
            <a:r>
              <a:rPr lang="en-US" sz="3600" u="sng" dirty="0" err="1">
                <a:solidFill>
                  <a:srgbClr val="FF0000"/>
                </a:solidFill>
                <a:latin typeface="Clarendon BT" panose="02040704040505020204" pitchFamily="18" charset="0"/>
              </a:rPr>
              <a:t>estrelas</a:t>
            </a:r>
            <a:r>
              <a:rPr lang="en-US" sz="3600" dirty="0">
                <a:solidFill>
                  <a:schemeClr val="tx1"/>
                </a:solidFill>
                <a:latin typeface="Clarendon BT" panose="02040704040505020204" pitchFamily="18" charset="0"/>
              </a:rPr>
              <a:t>, </a:t>
            </a:r>
          </a:p>
          <a:p>
            <a:r>
              <a:rPr lang="en-US" sz="3600" dirty="0">
                <a:solidFill>
                  <a:schemeClr val="tx1"/>
                </a:solidFill>
                <a:latin typeface="Clarendon BT" panose="02040704040505020204" pitchFamily="18" charset="0"/>
              </a:rPr>
              <a:t>e </a:t>
            </a:r>
            <a:r>
              <a:rPr lang="en-US" sz="4400" dirty="0">
                <a:solidFill>
                  <a:schemeClr val="tx1"/>
                </a:solidFill>
                <a:latin typeface="Clarendon BT" panose="02040704040505020204" pitchFamily="18" charset="0"/>
              </a:rPr>
              <a:t>da </a:t>
            </a:r>
            <a:r>
              <a:rPr lang="en-US" sz="5400" u="sng" dirty="0" err="1">
                <a:solidFill>
                  <a:srgbClr val="0000FF"/>
                </a:solidFill>
                <a:latin typeface="Clarendon BT" panose="02040704040505020204" pitchFamily="18" charset="0"/>
              </a:rPr>
              <a:t>sua</a:t>
            </a:r>
            <a:r>
              <a:rPr lang="en-US" sz="5400" u="sng" dirty="0">
                <a:solidFill>
                  <a:srgbClr val="0000FF"/>
                </a:solidFill>
                <a:latin typeface="Clarendon BT" panose="02040704040505020204" pitchFamily="18" charset="0"/>
              </a:rPr>
              <a:t> </a:t>
            </a:r>
            <a:r>
              <a:rPr lang="en-US" sz="5400" u="sng" dirty="0" err="1">
                <a:solidFill>
                  <a:srgbClr val="0000FF"/>
                </a:solidFill>
                <a:latin typeface="Clarendon BT" panose="02040704040505020204" pitchFamily="18" charset="0"/>
              </a:rPr>
              <a:t>boca</a:t>
            </a:r>
            <a:r>
              <a:rPr lang="en-US" sz="5400" u="sng" dirty="0">
                <a:solidFill>
                  <a:srgbClr val="0000FF"/>
                </a:solidFill>
                <a:latin typeface="Clarendon BT" panose="02040704040505020204" pitchFamily="18" charset="0"/>
              </a:rPr>
              <a:t> </a:t>
            </a:r>
            <a:r>
              <a:rPr lang="en-US" sz="4400" u="sng" dirty="0" err="1">
                <a:solidFill>
                  <a:schemeClr val="tx1"/>
                </a:solidFill>
                <a:latin typeface="Clarendon BT" panose="02040704040505020204" pitchFamily="18" charset="0"/>
              </a:rPr>
              <a:t>saia</a:t>
            </a:r>
            <a:r>
              <a:rPr lang="en-US" sz="4400" u="sng" dirty="0">
                <a:solidFill>
                  <a:schemeClr val="tx1"/>
                </a:solidFill>
                <a:latin typeface="Clarendon BT" panose="02040704040505020204" pitchFamily="18" charset="0"/>
              </a:rPr>
              <a:t> </a:t>
            </a:r>
            <a:r>
              <a:rPr lang="en-US" sz="4400" u="sng" dirty="0" err="1">
                <a:solidFill>
                  <a:schemeClr val="tx1"/>
                </a:solidFill>
                <a:latin typeface="Clarendon BT" panose="02040704040505020204" pitchFamily="18" charset="0"/>
              </a:rPr>
              <a:t>uma</a:t>
            </a:r>
            <a:r>
              <a:rPr lang="en-US" sz="4400" u="sng" dirty="0">
                <a:solidFill>
                  <a:schemeClr val="tx1"/>
                </a:solidFill>
                <a:latin typeface="Clarendon BT" panose="02040704040505020204" pitchFamily="18" charset="0"/>
              </a:rPr>
              <a:t> </a:t>
            </a:r>
            <a:r>
              <a:rPr lang="en-US" sz="4000" b="1" u="sng" dirty="0" err="1">
                <a:solidFill>
                  <a:schemeClr val="tx1"/>
                </a:solidFill>
                <a:latin typeface="Clarendon BT" panose="02040704040505020204" pitchFamily="18" charset="0"/>
              </a:rPr>
              <a:t>espada</a:t>
            </a:r>
            <a:r>
              <a:rPr lang="en-US" sz="4000" b="1" u="sng" dirty="0">
                <a:solidFill>
                  <a:schemeClr val="tx1"/>
                </a:solidFill>
                <a:latin typeface="Clarendon BT" panose="02040704040505020204" pitchFamily="18" charset="0"/>
              </a:rPr>
              <a:t> </a:t>
            </a:r>
            <a:r>
              <a:rPr lang="en-US" sz="4000" b="1" u="sng" dirty="0" err="1">
                <a:solidFill>
                  <a:schemeClr val="tx1"/>
                </a:solidFill>
                <a:latin typeface="Clarendon BT" panose="02040704040505020204" pitchFamily="18" charset="0"/>
              </a:rPr>
              <a:t>afiada</a:t>
            </a:r>
            <a:r>
              <a:rPr lang="en-US" sz="4000" b="1" dirty="0">
                <a:solidFill>
                  <a:schemeClr val="tx1"/>
                </a:solidFill>
                <a:latin typeface="Clarendon BT" panose="02040704040505020204" pitchFamily="18" charset="0"/>
              </a:rPr>
              <a:t> de </a:t>
            </a:r>
            <a:r>
              <a:rPr lang="en-US" sz="4000" b="1" dirty="0" err="1">
                <a:solidFill>
                  <a:schemeClr val="tx1"/>
                </a:solidFill>
                <a:latin typeface="Clarendon BT" panose="02040704040505020204" pitchFamily="18" charset="0"/>
              </a:rPr>
              <a:t>dois</a:t>
            </a:r>
            <a:r>
              <a:rPr lang="en-US" sz="4000" b="1" dirty="0">
                <a:solidFill>
                  <a:schemeClr val="tx1"/>
                </a:solidFill>
                <a:latin typeface="Clarendon BT" panose="02040704040505020204" pitchFamily="18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Clarendon BT" panose="02040704040505020204" pitchFamily="18" charset="0"/>
              </a:rPr>
              <a:t>gumes</a:t>
            </a:r>
            <a:r>
              <a:rPr lang="en-US" sz="4000" b="1" dirty="0">
                <a:solidFill>
                  <a:schemeClr val="tx1"/>
                </a:solidFill>
                <a:latin typeface="Clarendon BT" panose="02040704040505020204" pitchFamily="18" charset="0"/>
              </a:rPr>
              <a:t>.</a:t>
            </a:r>
            <a:endParaRPr lang="en-US" sz="3600" b="1" dirty="0">
              <a:solidFill>
                <a:schemeClr val="tx1"/>
              </a:solidFill>
              <a:latin typeface="Clarendon BT" panose="02040704040505020204" pitchFamily="18" charset="0"/>
            </a:endParaRPr>
          </a:p>
          <a:p>
            <a:r>
              <a:rPr lang="en-US" sz="3600" dirty="0" err="1">
                <a:solidFill>
                  <a:schemeClr val="tx1"/>
                </a:solidFill>
                <a:latin typeface="Clarendon BT" panose="02040704040505020204" pitchFamily="18" charset="0"/>
              </a:rPr>
              <a:t>Sua</a:t>
            </a:r>
            <a:r>
              <a:rPr lang="en-US" sz="3600" dirty="0">
                <a:solidFill>
                  <a:schemeClr val="tx1"/>
                </a:solidFill>
                <a:latin typeface="Clarendon BT" panose="02040704040505020204" pitchFamily="18" charset="0"/>
              </a:rPr>
              <a:t> </a:t>
            </a:r>
            <a:r>
              <a:rPr lang="en-US" sz="6600" dirty="0">
                <a:solidFill>
                  <a:srgbClr val="0000FF"/>
                </a:solidFill>
                <a:latin typeface="Clarendon BT" panose="02040704040505020204" pitchFamily="18" charset="0"/>
              </a:rPr>
              <a:t>face</a:t>
            </a:r>
            <a:r>
              <a:rPr lang="en-US" sz="3600" dirty="0">
                <a:solidFill>
                  <a:srgbClr val="FF0000"/>
                </a:solidFill>
                <a:latin typeface="Clarendon BT" panose="02040704040505020204" pitchFamily="18" charset="0"/>
              </a:rPr>
              <a:t> era </a:t>
            </a:r>
            <a:r>
              <a:rPr lang="en-US" sz="3600" dirty="0" err="1">
                <a:solidFill>
                  <a:srgbClr val="FF0000"/>
                </a:solidFill>
                <a:latin typeface="Clarendon BT" panose="02040704040505020204" pitchFamily="18" charset="0"/>
              </a:rPr>
              <a:t>como</a:t>
            </a:r>
            <a:r>
              <a:rPr lang="en-US" sz="3600" dirty="0">
                <a:solidFill>
                  <a:srgbClr val="FF0000"/>
                </a:solidFill>
                <a:latin typeface="Clarendon BT" panose="02040704040505020204" pitchFamily="18" charset="0"/>
              </a:rPr>
              <a:t> o sol </a:t>
            </a:r>
            <a:r>
              <a:rPr lang="en-US" sz="3600" dirty="0" err="1">
                <a:solidFill>
                  <a:srgbClr val="FF0000"/>
                </a:solidFill>
                <a:latin typeface="Clarendon BT" panose="02040704040505020204" pitchFamily="18" charset="0"/>
              </a:rPr>
              <a:t>quando</a:t>
            </a:r>
            <a:r>
              <a:rPr lang="en-US" sz="3600" dirty="0">
                <a:solidFill>
                  <a:srgbClr val="FF0000"/>
                </a:solidFill>
                <a:latin typeface="Clarendon BT" panose="02040704040505020204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Clarendon BT" panose="02040704040505020204" pitchFamily="18" charset="0"/>
              </a:rPr>
              <a:t>brilha</a:t>
            </a:r>
            <a:r>
              <a:rPr lang="en-US" sz="3600" dirty="0">
                <a:solidFill>
                  <a:srgbClr val="FF0000"/>
                </a:solidFill>
                <a:latin typeface="Clarendon BT" panose="02040704040505020204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Clarendon BT" panose="02040704040505020204" pitchFamily="18" charset="0"/>
              </a:rPr>
              <a:t>em</a:t>
            </a:r>
            <a:r>
              <a:rPr lang="en-US" sz="3600" dirty="0">
                <a:solidFill>
                  <a:srgbClr val="FF0000"/>
                </a:solidFill>
                <a:latin typeface="Clarendon BT" panose="02040704040505020204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Clarendon BT" panose="02040704040505020204" pitchFamily="18" charset="0"/>
              </a:rPr>
              <a:t>todo</a:t>
            </a:r>
            <a:r>
              <a:rPr lang="en-US" sz="3600" dirty="0">
                <a:solidFill>
                  <a:srgbClr val="FF0000"/>
                </a:solidFill>
                <a:latin typeface="Clarendon BT" panose="02040704040505020204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Clarendon BT" panose="02040704040505020204" pitchFamily="18" charset="0"/>
              </a:rPr>
              <a:t>seu</a:t>
            </a:r>
            <a:r>
              <a:rPr lang="en-US" sz="3600" dirty="0">
                <a:solidFill>
                  <a:srgbClr val="FF0000"/>
                </a:solidFill>
                <a:latin typeface="Clarendon BT" panose="02040704040505020204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Clarendon BT" panose="02040704040505020204" pitchFamily="18" charset="0"/>
              </a:rPr>
              <a:t>fulgor</a:t>
            </a:r>
            <a:r>
              <a:rPr lang="en-US" sz="3600" dirty="0">
                <a:solidFill>
                  <a:srgbClr val="FF0000"/>
                </a:solidFill>
                <a:latin typeface="Clarendon BT" panose="02040704040505020204" pitchFamily="18" charset="0"/>
              </a:rPr>
              <a:t>.</a:t>
            </a:r>
            <a:endParaRPr lang="pt-BR" sz="3600" dirty="0">
              <a:solidFill>
                <a:srgbClr val="FF0000"/>
              </a:solidFill>
              <a:latin typeface="Clarendon BT" panose="0204070404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6351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:\Dibujos\Apocalipsis\Capitulo01\juanv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94595" y="512676"/>
            <a:ext cx="11402809" cy="58326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17967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3.bp.blogspot.com/-wZq8mRfddTY/T8A9xspqpkI/AAAAAAAAAZo/RqLpHlSuB74/s320/Slide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416" y="337345"/>
            <a:ext cx="10297144" cy="6183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8857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41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7374581"/>
              </p:ext>
            </p:extLst>
          </p:nvPr>
        </p:nvGraphicFramePr>
        <p:xfrm>
          <a:off x="0" y="3176"/>
          <a:ext cx="12192000" cy="685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11881398" imgH="8907872" progId="Photoshop.Image.5">
                  <p:embed/>
                </p:oleObj>
              </mc:Choice>
              <mc:Fallback>
                <p:oleObj name="Image" r:id="rId2" imgW="11881398" imgH="8907872" progId="Photoshop.Image.5">
                  <p:embed/>
                  <p:pic>
                    <p:nvPicPr>
                      <p:cNvPr id="5141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176"/>
                        <a:ext cx="12192000" cy="685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2514600" y="533400"/>
            <a:ext cx="6858000" cy="10668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3200" b="1">
                <a:solidFill>
                  <a:srgbClr val="FFFF00"/>
                </a:solidFill>
                <a:latin typeface="Tahoma" pitchFamily="34" charset="0"/>
              </a:rPr>
              <a:t>Como o Apocalipse descreve                a grandiosidade de Jesus?</a:t>
            </a: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6324600" y="5867400"/>
            <a:ext cx="3581400" cy="36933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b="1" dirty="0">
                <a:solidFill>
                  <a:srgbClr val="FFFFCC"/>
                </a:solidFill>
                <a:latin typeface="Clarendon BT" panose="02040704040505020204" pitchFamily="18" charset="0"/>
              </a:rPr>
              <a:t>Apocalipse 1:13-16</a:t>
            </a:r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1271464" y="1723256"/>
            <a:ext cx="6491655" cy="646331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BR" sz="3600" b="1" dirty="0">
                <a:solidFill>
                  <a:srgbClr val="CCFF33"/>
                </a:solidFill>
                <a:latin typeface="Clarendon BT" panose="02040704040505020204" pitchFamily="18" charset="0"/>
              </a:rPr>
              <a:t>1.</a:t>
            </a:r>
            <a:r>
              <a:rPr lang="pt-BR" sz="3600" b="1" dirty="0">
                <a:solidFill>
                  <a:schemeClr val="bg1"/>
                </a:solidFill>
                <a:latin typeface="Clarendon BT" panose="02040704040505020204" pitchFamily="18" charset="0"/>
              </a:rPr>
              <a:t> Roupa comprida (</a:t>
            </a:r>
            <a:r>
              <a:rPr lang="pt-BR" sz="3600" b="1" dirty="0" err="1">
                <a:solidFill>
                  <a:schemeClr val="bg1"/>
                </a:solidFill>
                <a:latin typeface="Clarendon BT" panose="02040704040505020204" pitchFamily="18" charset="0"/>
              </a:rPr>
              <a:t>Apoc</a:t>
            </a:r>
            <a:r>
              <a:rPr lang="pt-BR" sz="3600" b="1" dirty="0">
                <a:solidFill>
                  <a:schemeClr val="bg1"/>
                </a:solidFill>
                <a:latin typeface="Clarendon BT" panose="02040704040505020204" pitchFamily="18" charset="0"/>
              </a:rPr>
              <a:t>. 1:13)</a:t>
            </a:r>
          </a:p>
        </p:txBody>
      </p:sp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1271464" y="2256656"/>
            <a:ext cx="6491655" cy="646331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BR" sz="3600" b="1" dirty="0">
                <a:solidFill>
                  <a:srgbClr val="CCFF33"/>
                </a:solidFill>
                <a:latin typeface="Clarendon BT" panose="02040704040505020204" pitchFamily="18" charset="0"/>
              </a:rPr>
              <a:t>2.</a:t>
            </a:r>
            <a:r>
              <a:rPr lang="pt-BR" sz="3600" b="1" dirty="0">
                <a:solidFill>
                  <a:schemeClr val="bg1"/>
                </a:solidFill>
                <a:latin typeface="Clarendon BT" panose="02040704040505020204" pitchFamily="18" charset="0"/>
              </a:rPr>
              <a:t> Cinto de ouro (</a:t>
            </a:r>
            <a:r>
              <a:rPr lang="pt-BR" sz="3600" b="1" dirty="0" err="1">
                <a:solidFill>
                  <a:schemeClr val="bg1"/>
                </a:solidFill>
                <a:latin typeface="Clarendon BT" panose="02040704040505020204" pitchFamily="18" charset="0"/>
              </a:rPr>
              <a:t>Apoc</a:t>
            </a:r>
            <a:r>
              <a:rPr lang="pt-BR" sz="3600" b="1" dirty="0">
                <a:solidFill>
                  <a:schemeClr val="bg1"/>
                </a:solidFill>
                <a:latin typeface="Clarendon BT" panose="02040704040505020204" pitchFamily="18" charset="0"/>
              </a:rPr>
              <a:t>. 1:13)</a:t>
            </a:r>
          </a:p>
        </p:txBody>
      </p:sp>
      <p:sp>
        <p:nvSpPr>
          <p:cNvPr id="5129" name="Text Box 9"/>
          <p:cNvSpPr txBox="1">
            <a:spLocks noChangeArrowheads="1"/>
          </p:cNvSpPr>
          <p:nvPr/>
        </p:nvSpPr>
        <p:spPr bwMode="auto">
          <a:xfrm>
            <a:off x="1271464" y="2744906"/>
            <a:ext cx="8242424" cy="646331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BR" sz="3600" b="1">
                <a:solidFill>
                  <a:srgbClr val="CCFF33"/>
                </a:solidFill>
                <a:latin typeface="Clarendon BT" panose="02040704040505020204" pitchFamily="18" charset="0"/>
              </a:rPr>
              <a:t>3.</a:t>
            </a:r>
            <a:r>
              <a:rPr lang="pt-BR" sz="3600" b="1">
                <a:solidFill>
                  <a:schemeClr val="bg1"/>
                </a:solidFill>
                <a:latin typeface="Clarendon BT" panose="02040704040505020204" pitchFamily="18" charset="0"/>
              </a:rPr>
              <a:t> Cabelos brancos como a lã (Apoc. 1:14)</a:t>
            </a:r>
          </a:p>
        </p:txBody>
      </p:sp>
      <p:sp>
        <p:nvSpPr>
          <p:cNvPr id="5130" name="Text Box 10"/>
          <p:cNvSpPr txBox="1">
            <a:spLocks noChangeArrowheads="1"/>
          </p:cNvSpPr>
          <p:nvPr/>
        </p:nvSpPr>
        <p:spPr bwMode="auto">
          <a:xfrm>
            <a:off x="1282576" y="3358381"/>
            <a:ext cx="8242424" cy="646331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BR" sz="3600" b="1">
                <a:solidFill>
                  <a:srgbClr val="CCFF33"/>
                </a:solidFill>
                <a:latin typeface="Clarendon BT" panose="02040704040505020204" pitchFamily="18" charset="0"/>
              </a:rPr>
              <a:t>4.</a:t>
            </a:r>
            <a:r>
              <a:rPr lang="pt-BR" sz="3600" b="1">
                <a:solidFill>
                  <a:schemeClr val="bg1"/>
                </a:solidFill>
                <a:latin typeface="Clarendon BT" panose="02040704040505020204" pitchFamily="18" charset="0"/>
              </a:rPr>
              <a:t> Olhos, chamas de fogo (Apoc. 1:14)</a:t>
            </a:r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1271464" y="3933056"/>
            <a:ext cx="9073008" cy="646331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BR" sz="3600" b="1" dirty="0">
                <a:solidFill>
                  <a:srgbClr val="CCFF33"/>
                </a:solidFill>
                <a:latin typeface="Clarendon BT" panose="02040704040505020204" pitchFamily="18" charset="0"/>
              </a:rPr>
              <a:t>5.</a:t>
            </a:r>
            <a:r>
              <a:rPr lang="pt-BR" sz="3600" b="1" dirty="0">
                <a:solidFill>
                  <a:schemeClr val="bg1"/>
                </a:solidFill>
                <a:latin typeface="Clarendon BT" panose="02040704040505020204" pitchFamily="18" charset="0"/>
              </a:rPr>
              <a:t> Pés como de latão reluzente (</a:t>
            </a:r>
            <a:r>
              <a:rPr lang="pt-BR" sz="3600" b="1" dirty="0" err="1">
                <a:solidFill>
                  <a:schemeClr val="bg1"/>
                </a:solidFill>
                <a:latin typeface="Clarendon BT" panose="02040704040505020204" pitchFamily="18" charset="0"/>
              </a:rPr>
              <a:t>Apoc</a:t>
            </a:r>
            <a:r>
              <a:rPr lang="pt-BR" sz="3600" b="1" dirty="0">
                <a:solidFill>
                  <a:schemeClr val="bg1"/>
                </a:solidFill>
                <a:latin typeface="Clarendon BT" panose="02040704040505020204" pitchFamily="18" charset="0"/>
              </a:rPr>
              <a:t>.  1:15)</a:t>
            </a:r>
          </a:p>
        </p:txBody>
      </p:sp>
      <p:sp>
        <p:nvSpPr>
          <p:cNvPr id="5132" name="Text Box 12"/>
          <p:cNvSpPr txBox="1">
            <a:spLocks noChangeArrowheads="1"/>
          </p:cNvSpPr>
          <p:nvPr/>
        </p:nvSpPr>
        <p:spPr bwMode="auto">
          <a:xfrm>
            <a:off x="1288926" y="4501381"/>
            <a:ext cx="8242424" cy="646331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BR" sz="3600" b="1">
                <a:solidFill>
                  <a:srgbClr val="CCFF33"/>
                </a:solidFill>
                <a:latin typeface="Clarendon BT" panose="02040704040505020204" pitchFamily="18" charset="0"/>
              </a:rPr>
              <a:t>6.</a:t>
            </a:r>
            <a:r>
              <a:rPr lang="pt-BR" sz="3600" b="1">
                <a:solidFill>
                  <a:schemeClr val="bg1"/>
                </a:solidFill>
                <a:latin typeface="Clarendon BT" panose="02040704040505020204" pitchFamily="18" charset="0"/>
              </a:rPr>
              <a:t> Voz como de muitas águas (Apoc. 1:15)</a:t>
            </a:r>
          </a:p>
        </p:txBody>
      </p:sp>
      <p:sp>
        <p:nvSpPr>
          <p:cNvPr id="5133" name="Text Box 13"/>
          <p:cNvSpPr txBox="1">
            <a:spLocks noChangeArrowheads="1"/>
          </p:cNvSpPr>
          <p:nvPr/>
        </p:nvSpPr>
        <p:spPr bwMode="auto">
          <a:xfrm>
            <a:off x="1300039" y="5069706"/>
            <a:ext cx="8242424" cy="646331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BR" sz="3600" b="1">
                <a:solidFill>
                  <a:srgbClr val="CCFF33"/>
                </a:solidFill>
                <a:latin typeface="Clarendon BT" panose="02040704040505020204" pitchFamily="18" charset="0"/>
              </a:rPr>
              <a:t>7.</a:t>
            </a:r>
            <a:r>
              <a:rPr lang="pt-BR" sz="3600" b="1">
                <a:solidFill>
                  <a:schemeClr val="bg1"/>
                </a:solidFill>
                <a:latin typeface="Clarendon BT" panose="02040704040505020204" pitchFamily="18" charset="0"/>
              </a:rPr>
              <a:t> Rosto brilhante como o Sol (Apoc. 1:16)</a:t>
            </a:r>
          </a:p>
        </p:txBody>
      </p:sp>
    </p:spTree>
    <p:extLst>
      <p:ext uri="{BB962C8B-B14F-4D97-AF65-F5344CB8AC3E}">
        <p14:creationId xmlns:p14="http://schemas.microsoft.com/office/powerpoint/2010/main" val="3666288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 autoUpdateAnimBg="0"/>
      <p:bldP spid="5125" grpId="0" autoUpdateAnimBg="0"/>
      <p:bldP spid="5127" grpId="0" autoUpdateAnimBg="0"/>
      <p:bldP spid="5128" grpId="0" autoUpdateAnimBg="0"/>
      <p:bldP spid="5129" grpId="0" autoUpdateAnimBg="0"/>
      <p:bldP spid="5130" grpId="0" autoUpdateAnimBg="0"/>
      <p:bldP spid="5131" grpId="0" autoUpdateAnimBg="0"/>
      <p:bldP spid="5132" grpId="0" autoUpdateAnimBg="0"/>
      <p:bldP spid="5133" grpId="0" autoUpdateAnimBg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4 Marcador de contenido" descr="Apocalipsis1 (4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51384" y="240521"/>
            <a:ext cx="10945216" cy="6376958"/>
          </a:xfrm>
        </p:spPr>
      </p:pic>
    </p:spTree>
    <p:extLst>
      <p:ext uri="{BB962C8B-B14F-4D97-AF65-F5344CB8AC3E}">
        <p14:creationId xmlns:p14="http://schemas.microsoft.com/office/powerpoint/2010/main" val="341506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38446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:\Dibujos\Apocalipsis\Capitulo01\ANCIAN0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23531" y="256412"/>
            <a:ext cx="4520341" cy="295232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Retângulo 1"/>
          <p:cNvSpPr/>
          <p:nvPr/>
        </p:nvSpPr>
        <p:spPr>
          <a:xfrm>
            <a:off x="335360" y="3649262"/>
            <a:ext cx="11321274" cy="304698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BR" sz="3200" dirty="0">
                <a:latin typeface="Clarendon BT" panose="02040704040505020204" pitchFamily="18" charset="0"/>
              </a:rPr>
              <a:t>Porque a palavra de Deus é viva e eficaz, e mais penetrante do que </a:t>
            </a:r>
            <a:r>
              <a:rPr lang="pt-BR" sz="32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espada alguma de dois gumes</a:t>
            </a:r>
            <a:r>
              <a:rPr lang="pt-BR" sz="3200" dirty="0">
                <a:latin typeface="Clarendon BT" panose="02040704040505020204" pitchFamily="18" charset="0"/>
              </a:rPr>
              <a:t>, e penetra até à divisão da alma e do espírito, e das juntas e medulas, e é apta para discernir os pensamentos e intenções do coração.</a:t>
            </a:r>
          </a:p>
          <a:p>
            <a:pPr algn="ctr"/>
            <a:r>
              <a:rPr lang="en-US" sz="3200" dirty="0" err="1">
                <a:latin typeface="Clarendon BT" panose="02040704040505020204" pitchFamily="18" charset="0"/>
              </a:rPr>
              <a:t>Hebreus</a:t>
            </a:r>
            <a:r>
              <a:rPr lang="en-US" sz="3200" dirty="0">
                <a:latin typeface="Clarendon BT" panose="02040704040505020204" pitchFamily="18" charset="0"/>
              </a:rPr>
              <a:t> 4:12</a:t>
            </a:r>
            <a:endParaRPr lang="pt-BR" sz="3200" dirty="0">
              <a:latin typeface="Clarendon BT" panose="02040704040505020204" pitchFamily="18" charset="0"/>
            </a:endParaRPr>
          </a:p>
        </p:txBody>
      </p:sp>
      <p:pic>
        <p:nvPicPr>
          <p:cNvPr id="15362" name="Picture 2" descr="http://1.bp.blogspot.com/-Kr5hvHcbI5Y/URuetBkoHoI/AAAAAAAAAmE/SsOTYPbm2OM/s640/espada-espirit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2292" y="256412"/>
            <a:ext cx="3052513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5491839" y="2331576"/>
            <a:ext cx="5203669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3600" dirty="0" err="1">
                <a:solidFill>
                  <a:srgbClr val="0000FF"/>
                </a:solidFill>
                <a:latin typeface="Clarendon BT" panose="02040704040505020204" pitchFamily="18" charset="0"/>
              </a:rPr>
              <a:t>Símbolo</a:t>
            </a:r>
            <a:r>
              <a:rPr lang="en-US" sz="3600" dirty="0">
                <a:solidFill>
                  <a:srgbClr val="0000FF"/>
                </a:solidFill>
                <a:latin typeface="Clarendon BT" panose="02040704040505020204" pitchFamily="18" charset="0"/>
              </a:rPr>
              <a:t> da </a:t>
            </a:r>
            <a:r>
              <a:rPr lang="en-US" sz="3600" dirty="0" err="1">
                <a:solidFill>
                  <a:srgbClr val="0000FF"/>
                </a:solidFill>
                <a:latin typeface="Clarendon BT" panose="02040704040505020204" pitchFamily="18" charset="0"/>
              </a:rPr>
              <a:t>presença</a:t>
            </a:r>
            <a:r>
              <a:rPr lang="en-US" sz="3600" dirty="0">
                <a:solidFill>
                  <a:srgbClr val="0000FF"/>
                </a:solidFill>
                <a:latin typeface="Clarendon BT" panose="02040704040505020204" pitchFamily="18" charset="0"/>
              </a:rPr>
              <a:t> </a:t>
            </a:r>
          </a:p>
          <a:p>
            <a:pPr algn="ctr"/>
            <a:r>
              <a:rPr lang="en-US" sz="3600" dirty="0">
                <a:solidFill>
                  <a:srgbClr val="0000FF"/>
                </a:solidFill>
                <a:latin typeface="Clarendon BT" panose="02040704040505020204" pitchFamily="18" charset="0"/>
              </a:rPr>
              <a:t>do ESPÍRITO SANTO</a:t>
            </a:r>
            <a:endParaRPr lang="pt-BR" sz="3600" dirty="0">
              <a:solidFill>
                <a:srgbClr val="0000FF"/>
              </a:solidFill>
              <a:latin typeface="Clarendon BT" panose="02040704040505020204" pitchFamily="18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5100849" y="777017"/>
            <a:ext cx="3434466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A ESPADA</a:t>
            </a:r>
            <a:endParaRPr lang="pt-BR" sz="4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larendon BT" panose="0204070404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7470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754"/>
            <a:ext cx="12192000" cy="6870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5591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2703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126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5" name="Picture 3" descr="J_04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220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397" name="Rectangle 5"/>
          <p:cNvSpPr>
            <a:spLocks noGrp="1" noChangeArrowheads="1"/>
          </p:cNvSpPr>
          <p:nvPr>
            <p:ph type="title"/>
          </p:nvPr>
        </p:nvSpPr>
        <p:spPr>
          <a:xfrm>
            <a:off x="1752600" y="4724400"/>
            <a:ext cx="8839200" cy="1143000"/>
          </a:xfrm>
          <a:noFill/>
          <a:ln/>
          <a:effectLst>
            <a:outerShdw dist="45791" dir="2021404" algn="ctr" rotWithShape="0">
              <a:srgbClr val="000000"/>
            </a:outerShdw>
          </a:effectLst>
        </p:spPr>
        <p:txBody>
          <a:bodyPr>
            <a:normAutofit fontScale="90000"/>
          </a:bodyPr>
          <a:lstStyle/>
          <a:p>
            <a:r>
              <a:rPr lang="pt-BR" b="1" dirty="0">
                <a:solidFill>
                  <a:srgbClr val="FFFF66"/>
                </a:solidFill>
                <a:latin typeface="Tahoma" pitchFamily="34" charset="0"/>
                <a:cs typeface="Times New Roman" pitchFamily="18" charset="0"/>
              </a:rPr>
              <a:t>Os versos 13 e 16 nos mostram Jesus andando entre sete candeeiros e segurando sete estrelas em Sua mão. </a:t>
            </a:r>
            <a:endParaRPr lang="pt-PT" b="1" dirty="0">
              <a:solidFill>
                <a:srgbClr val="FFFF66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036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351584" y="332657"/>
            <a:ext cx="7772400" cy="1008112"/>
          </a:xfrm>
        </p:spPr>
        <p:txBody>
          <a:bodyPr/>
          <a:lstStyle/>
          <a:p>
            <a:r>
              <a:rPr lang="en-US" dirty="0" err="1"/>
              <a:t>Apocalipse</a:t>
            </a:r>
            <a:r>
              <a:rPr lang="en-US" dirty="0"/>
              <a:t> </a:t>
            </a:r>
            <a:r>
              <a:rPr lang="en-US" dirty="0" err="1">
                <a:latin typeface="Clarendon BT" panose="02040704040505020204" pitchFamily="18" charset="0"/>
              </a:rPr>
              <a:t>Capítulo</a:t>
            </a:r>
            <a:r>
              <a:rPr lang="en-US" dirty="0"/>
              <a:t> 01:17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07368" y="1988840"/>
            <a:ext cx="11377264" cy="324036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en-US" sz="3600" dirty="0" err="1">
                <a:solidFill>
                  <a:schemeClr val="tx1"/>
                </a:solidFill>
                <a:latin typeface="Clarendon BT" panose="02040704040505020204" pitchFamily="18" charset="0"/>
              </a:rPr>
              <a:t>Quando</a:t>
            </a:r>
            <a:r>
              <a:rPr lang="en-US" sz="3600" dirty="0">
                <a:solidFill>
                  <a:schemeClr val="tx1"/>
                </a:solidFill>
                <a:latin typeface="Clarendon BT" panose="02040704040505020204" pitchFamily="18" charset="0"/>
              </a:rPr>
              <a:t> o vi, </a:t>
            </a:r>
            <a:r>
              <a:rPr lang="en-US" sz="4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caí</a:t>
            </a:r>
            <a:r>
              <a:rPr lang="en-US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 </a:t>
            </a:r>
            <a:r>
              <a:rPr lang="en-US" sz="4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aos</a:t>
            </a:r>
            <a:r>
              <a:rPr lang="en-US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 </a:t>
            </a:r>
            <a:r>
              <a:rPr lang="en-US" sz="4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seus</a:t>
            </a:r>
            <a:r>
              <a:rPr lang="en-US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 </a:t>
            </a:r>
            <a:r>
              <a:rPr lang="en-US" sz="4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pés</a:t>
            </a:r>
            <a:r>
              <a:rPr lang="en-US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 </a:t>
            </a:r>
            <a:r>
              <a:rPr lang="en-US" sz="4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como</a:t>
            </a:r>
            <a:r>
              <a:rPr lang="en-US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 </a:t>
            </a:r>
            <a:r>
              <a:rPr lang="en-US" sz="4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morto</a:t>
            </a:r>
            <a:r>
              <a:rPr lang="en-US" sz="3600" dirty="0">
                <a:solidFill>
                  <a:schemeClr val="tx1"/>
                </a:solidFill>
                <a:latin typeface="Clarendon BT" panose="02040704040505020204" pitchFamily="18" charset="0"/>
              </a:rPr>
              <a:t>.</a:t>
            </a:r>
          </a:p>
          <a:p>
            <a:r>
              <a:rPr lang="en-US" sz="3600" dirty="0" err="1">
                <a:solidFill>
                  <a:schemeClr val="tx1"/>
                </a:solidFill>
                <a:latin typeface="Clarendon BT" panose="02040704040505020204" pitchFamily="18" charset="0"/>
              </a:rPr>
              <a:t>Então</a:t>
            </a:r>
            <a:r>
              <a:rPr lang="en-US" sz="3600" dirty="0">
                <a:solidFill>
                  <a:schemeClr val="tx1"/>
                </a:solidFill>
                <a:latin typeface="Clarendon BT" panose="02040704040505020204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larendon BT" panose="02040704040505020204" pitchFamily="18" charset="0"/>
              </a:rPr>
              <a:t>ele</a:t>
            </a:r>
            <a:r>
              <a:rPr lang="en-US" sz="3600" dirty="0">
                <a:solidFill>
                  <a:schemeClr val="tx1"/>
                </a:solidFill>
                <a:latin typeface="Clarendon BT" panose="02040704040505020204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larendon BT" panose="02040704040505020204" pitchFamily="18" charset="0"/>
              </a:rPr>
              <a:t>colocou</a:t>
            </a:r>
            <a:r>
              <a:rPr lang="en-US" sz="3600" dirty="0">
                <a:solidFill>
                  <a:schemeClr val="tx1"/>
                </a:solidFill>
                <a:latin typeface="Clarendon BT" panose="02040704040505020204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larendon BT" panose="02040704040505020204" pitchFamily="18" charset="0"/>
              </a:rPr>
              <a:t>sua</a:t>
            </a:r>
            <a:r>
              <a:rPr lang="en-US" sz="3600" dirty="0">
                <a:solidFill>
                  <a:schemeClr val="tx1"/>
                </a:solidFill>
                <a:latin typeface="Clarendon BT" panose="02040704040505020204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larendon BT" panose="02040704040505020204" pitchFamily="18" charset="0"/>
              </a:rPr>
              <a:t>mão</a:t>
            </a:r>
            <a:r>
              <a:rPr lang="en-US" sz="3600" dirty="0">
                <a:solidFill>
                  <a:schemeClr val="tx1"/>
                </a:solidFill>
                <a:latin typeface="Clarendon BT" panose="02040704040505020204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larendon BT" panose="02040704040505020204" pitchFamily="18" charset="0"/>
              </a:rPr>
              <a:t>direita</a:t>
            </a:r>
            <a:r>
              <a:rPr lang="en-US" sz="3600" dirty="0">
                <a:solidFill>
                  <a:schemeClr val="tx1"/>
                </a:solidFill>
                <a:latin typeface="Clarendon BT" panose="02040704040505020204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larendon BT" panose="02040704040505020204" pitchFamily="18" charset="0"/>
              </a:rPr>
              <a:t>sobre</a:t>
            </a:r>
            <a:r>
              <a:rPr lang="en-US" sz="3600" dirty="0">
                <a:solidFill>
                  <a:schemeClr val="tx1"/>
                </a:solidFill>
                <a:latin typeface="Clarendon BT" panose="02040704040505020204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larendon BT" panose="02040704040505020204" pitchFamily="18" charset="0"/>
              </a:rPr>
              <a:t>mim</a:t>
            </a:r>
            <a:r>
              <a:rPr lang="en-US" sz="3600" dirty="0">
                <a:solidFill>
                  <a:schemeClr val="tx1"/>
                </a:solidFill>
                <a:latin typeface="Clarendon BT" panose="02040704040505020204" pitchFamily="18" charset="0"/>
              </a:rPr>
              <a:t> e </a:t>
            </a:r>
            <a:r>
              <a:rPr lang="en-US" sz="3600" dirty="0" err="1">
                <a:solidFill>
                  <a:schemeClr val="tx1"/>
                </a:solidFill>
                <a:latin typeface="Clarendon BT" panose="02040704040505020204" pitchFamily="18" charset="0"/>
              </a:rPr>
              <a:t>disse</a:t>
            </a:r>
            <a:r>
              <a:rPr lang="en-US" sz="3600" dirty="0">
                <a:solidFill>
                  <a:schemeClr val="tx1"/>
                </a:solidFill>
                <a:latin typeface="Clarendon BT" panose="02040704040505020204" pitchFamily="18" charset="0"/>
              </a:rPr>
              <a:t>:</a:t>
            </a:r>
          </a:p>
          <a:p>
            <a:r>
              <a:rPr lang="en-US" sz="44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Não</a:t>
            </a:r>
            <a:r>
              <a:rPr lang="en-US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 </a:t>
            </a:r>
            <a:r>
              <a:rPr lang="en-US" sz="44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tenha</a:t>
            </a:r>
            <a:r>
              <a:rPr lang="en-US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 </a:t>
            </a:r>
            <a:r>
              <a:rPr lang="en-US" sz="44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medo</a:t>
            </a:r>
            <a:r>
              <a:rPr lang="en-US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. </a:t>
            </a:r>
          </a:p>
          <a:p>
            <a:r>
              <a:rPr lang="en-US" sz="6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Eu</a:t>
            </a:r>
            <a:r>
              <a:rPr lang="en-US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sou</a:t>
            </a:r>
            <a:r>
              <a:rPr lang="en-US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 o </a:t>
            </a:r>
            <a:r>
              <a:rPr lang="en-US" sz="6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Primeiro</a:t>
            </a:r>
            <a:r>
              <a:rPr lang="en-US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 e o </a:t>
            </a:r>
            <a:r>
              <a:rPr lang="en-US" sz="6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último</a:t>
            </a:r>
            <a:r>
              <a:rPr lang="en-US" sz="3600" dirty="0">
                <a:latin typeface="Clarendon BT" panose="02040704040505020204" pitchFamily="18" charset="0"/>
              </a:rPr>
              <a:t>.</a:t>
            </a:r>
            <a:endParaRPr lang="pt-BR" sz="3600" dirty="0">
              <a:latin typeface="Clarendon BT" panose="0204070404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1362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351584" y="332657"/>
            <a:ext cx="7772400" cy="1008112"/>
          </a:xfrm>
        </p:spPr>
        <p:txBody>
          <a:bodyPr/>
          <a:lstStyle/>
          <a:p>
            <a:r>
              <a:rPr lang="en-US" dirty="0" err="1">
                <a:latin typeface="Clarendon BT" panose="02040704040505020204" pitchFamily="18" charset="0"/>
              </a:rPr>
              <a:t>Apocalipse</a:t>
            </a:r>
            <a:r>
              <a:rPr lang="en-US" dirty="0">
                <a:latin typeface="Clarendon BT" panose="02040704040505020204" pitchFamily="18" charset="0"/>
              </a:rPr>
              <a:t> </a:t>
            </a:r>
            <a:r>
              <a:rPr lang="en-US" dirty="0" err="1">
                <a:latin typeface="Clarendon BT" panose="02040704040505020204" pitchFamily="18" charset="0"/>
              </a:rPr>
              <a:t>Capítulo</a:t>
            </a:r>
            <a:r>
              <a:rPr lang="en-US" dirty="0">
                <a:latin typeface="Clarendon BT" panose="02040704040505020204" pitchFamily="18" charset="0"/>
              </a:rPr>
              <a:t> 01:18</a:t>
            </a:r>
            <a:endParaRPr lang="pt-BR" dirty="0">
              <a:latin typeface="Clarendon BT" panose="02040704040505020204" pitchFamily="18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67408" y="1628800"/>
            <a:ext cx="10945216" cy="439248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66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Sou </a:t>
            </a:r>
            <a:r>
              <a:rPr lang="en-US" sz="6600" b="1" u="sng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Aquele</a:t>
            </a:r>
            <a:r>
              <a:rPr lang="en-US" sz="66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que </a:t>
            </a:r>
            <a:r>
              <a:rPr lang="en-US" sz="8800" b="1" dirty="0">
                <a:solidFill>
                  <a:srgbClr val="C00000"/>
                </a:solidFill>
              </a:rPr>
              <a:t>vive</a:t>
            </a:r>
            <a:r>
              <a:rPr lang="en-US" sz="3600" dirty="0">
                <a:solidFill>
                  <a:schemeClr val="tx1"/>
                </a:solidFill>
              </a:rPr>
              <a:t>.</a:t>
            </a:r>
          </a:p>
          <a:p>
            <a:r>
              <a:rPr lang="en-US" sz="4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Estive</a:t>
            </a:r>
            <a:r>
              <a:rPr lang="en-US" sz="4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morto</a:t>
            </a:r>
            <a:r>
              <a:rPr lang="en-US" sz="4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 </a:t>
            </a:r>
            <a:r>
              <a:rPr lang="en-US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agora </a:t>
            </a:r>
            <a:r>
              <a:rPr lang="en-US" sz="6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estou</a:t>
            </a:r>
            <a:r>
              <a:rPr lang="en-US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vivo </a:t>
            </a:r>
            <a:r>
              <a:rPr lang="en-US" sz="60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</a:t>
            </a:r>
            <a:r>
              <a:rPr lang="en-US" sz="6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0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todo</a:t>
            </a:r>
            <a:r>
              <a:rPr lang="en-US" sz="6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0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sempre</a:t>
            </a:r>
            <a:r>
              <a:rPr lang="en-US" sz="6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 </a:t>
            </a:r>
          </a:p>
          <a:p>
            <a:r>
              <a:rPr lang="en-US" sz="3600" dirty="0">
                <a:solidFill>
                  <a:schemeClr val="tx1"/>
                </a:solidFill>
              </a:rPr>
              <a:t>E </a:t>
            </a:r>
            <a:r>
              <a:rPr lang="en-US" sz="3600" dirty="0" err="1">
                <a:solidFill>
                  <a:schemeClr val="tx1"/>
                </a:solidFill>
              </a:rPr>
              <a:t>tenho</a:t>
            </a:r>
            <a:r>
              <a:rPr lang="en-US" sz="3600" dirty="0">
                <a:solidFill>
                  <a:schemeClr val="tx1"/>
                </a:solidFill>
              </a:rPr>
              <a:t> as </a:t>
            </a:r>
            <a:r>
              <a:rPr lang="en-US" sz="3600" dirty="0" err="1">
                <a:solidFill>
                  <a:schemeClr val="tx1"/>
                </a:solidFill>
              </a:rPr>
              <a:t>chaves</a:t>
            </a:r>
            <a:r>
              <a:rPr lang="en-US" sz="3600" dirty="0">
                <a:solidFill>
                  <a:schemeClr val="tx1"/>
                </a:solidFill>
              </a:rPr>
              <a:t> da </a:t>
            </a:r>
            <a:r>
              <a:rPr lang="en-US" sz="3600" dirty="0" err="1">
                <a:solidFill>
                  <a:schemeClr val="tx1"/>
                </a:solidFill>
              </a:rPr>
              <a:t>morte</a:t>
            </a:r>
            <a:r>
              <a:rPr lang="en-US" sz="3600" dirty="0">
                <a:solidFill>
                  <a:schemeClr val="tx1"/>
                </a:solidFill>
              </a:rPr>
              <a:t> e do Hades(</a:t>
            </a:r>
            <a:r>
              <a:rPr lang="en-US" sz="3600" dirty="0" err="1">
                <a:solidFill>
                  <a:schemeClr val="tx1"/>
                </a:solidFill>
              </a:rPr>
              <a:t>sepultura</a:t>
            </a:r>
            <a:r>
              <a:rPr lang="en-US" sz="3600" dirty="0">
                <a:solidFill>
                  <a:schemeClr val="tx1"/>
                </a:solidFill>
              </a:rPr>
              <a:t>)</a:t>
            </a:r>
            <a:r>
              <a:rPr lang="en-US" sz="3600" dirty="0"/>
              <a:t>.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1265310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>
          <a:xfrm>
            <a:off x="443372" y="548680"/>
            <a:ext cx="11305255" cy="602128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pt-BR" sz="6600" dirty="0"/>
              <a:t>“</a:t>
            </a:r>
            <a:r>
              <a:rPr lang="pt-BR" sz="6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 Cristo há vida original</a:t>
            </a:r>
            <a:r>
              <a:rPr lang="pt-BR" sz="6600" dirty="0"/>
              <a:t>, não  emprestada, não derivada. 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pt-BR" sz="6600" dirty="0"/>
              <a:t>´</a:t>
            </a:r>
            <a:r>
              <a:rPr lang="pt-BR" sz="6600" dirty="0">
                <a:solidFill>
                  <a:srgbClr val="C00000"/>
                </a:solidFill>
              </a:rPr>
              <a:t>Quem tem o  Filho, tem a vida`.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pt-BR" sz="6600" dirty="0"/>
              <a:t>A divindade de Cristo é  a certeza de vida eterna para o crente”. </a:t>
            </a:r>
            <a:r>
              <a:rPr lang="pt-BR" sz="3600" dirty="0"/>
              <a:t> </a:t>
            </a:r>
            <a:r>
              <a:rPr lang="pt-BR" sz="2000" dirty="0"/>
              <a:t>(Ellen G. White, </a:t>
            </a:r>
            <a:r>
              <a:rPr lang="pt-BR" sz="2000" i="1" dirty="0"/>
              <a:t>O Desejado de Todas as Nações</a:t>
            </a:r>
            <a:r>
              <a:rPr lang="pt-BR" sz="2000" dirty="0"/>
              <a:t>, 507).</a:t>
            </a:r>
          </a:p>
        </p:txBody>
      </p:sp>
    </p:spTree>
    <p:extLst>
      <p:ext uri="{BB962C8B-B14F-4D97-AF65-F5344CB8AC3E}">
        <p14:creationId xmlns:p14="http://schemas.microsoft.com/office/powerpoint/2010/main" val="2921880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351584" y="332657"/>
            <a:ext cx="7772400" cy="1008112"/>
          </a:xfrm>
        </p:spPr>
        <p:txBody>
          <a:bodyPr/>
          <a:lstStyle/>
          <a:p>
            <a:r>
              <a:rPr lang="en-US" dirty="0" err="1">
                <a:latin typeface="Clarendon BT" panose="02040704040505020204" pitchFamily="18" charset="0"/>
              </a:rPr>
              <a:t>Apocalipse</a:t>
            </a:r>
            <a:r>
              <a:rPr lang="en-US" dirty="0">
                <a:latin typeface="Clarendon BT" panose="02040704040505020204" pitchFamily="18" charset="0"/>
              </a:rPr>
              <a:t> </a:t>
            </a:r>
            <a:r>
              <a:rPr lang="en-US" dirty="0" err="1">
                <a:latin typeface="Clarendon BT" panose="02040704040505020204" pitchFamily="18" charset="0"/>
              </a:rPr>
              <a:t>Capítulo</a:t>
            </a:r>
            <a:r>
              <a:rPr lang="en-US" dirty="0">
                <a:latin typeface="Clarendon BT" panose="02040704040505020204" pitchFamily="18" charset="0"/>
              </a:rPr>
              <a:t> 01:19</a:t>
            </a:r>
            <a:endParaRPr lang="pt-BR" dirty="0">
              <a:latin typeface="Clarendon BT" panose="02040704040505020204" pitchFamily="18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43472" y="1916832"/>
            <a:ext cx="6336704" cy="4032448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4400" dirty="0" err="1">
                <a:solidFill>
                  <a:schemeClr val="tx1"/>
                </a:solidFill>
                <a:latin typeface="Clarendon BT" panose="02040704040505020204" pitchFamily="18" charset="0"/>
              </a:rPr>
              <a:t>Escreva</a:t>
            </a:r>
            <a:r>
              <a:rPr lang="en-US" sz="4400" dirty="0">
                <a:solidFill>
                  <a:schemeClr val="tx1"/>
                </a:solidFill>
                <a:latin typeface="Clarendon BT" panose="02040704040505020204" pitchFamily="18" charset="0"/>
              </a:rPr>
              <a:t>, pois, as </a:t>
            </a:r>
            <a:r>
              <a:rPr lang="en-US" sz="4400" dirty="0" err="1">
                <a:solidFill>
                  <a:schemeClr val="tx1"/>
                </a:solidFill>
                <a:latin typeface="Clarendon BT" panose="02040704040505020204" pitchFamily="18" charset="0"/>
              </a:rPr>
              <a:t>coisas</a:t>
            </a:r>
            <a:r>
              <a:rPr lang="en-US" sz="4400" dirty="0">
                <a:solidFill>
                  <a:schemeClr val="tx1"/>
                </a:solidFill>
                <a:latin typeface="Clarendon BT" panose="02040704040505020204" pitchFamily="18" charset="0"/>
              </a:rPr>
              <a:t> que </a:t>
            </a:r>
            <a:r>
              <a:rPr lang="en-US" sz="4400" dirty="0" err="1">
                <a:solidFill>
                  <a:schemeClr val="tx1"/>
                </a:solidFill>
                <a:latin typeface="Clarendon BT" panose="02040704040505020204" pitchFamily="18" charset="0"/>
              </a:rPr>
              <a:t>você</a:t>
            </a:r>
            <a:r>
              <a:rPr lang="en-US" sz="4400" dirty="0">
                <a:solidFill>
                  <a:schemeClr val="tx1"/>
                </a:solidFill>
                <a:latin typeface="Clarendon BT" panose="02040704040505020204" pitchFamily="18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Clarendon BT" panose="02040704040505020204" pitchFamily="18" charset="0"/>
              </a:rPr>
              <a:t>viu</a:t>
            </a:r>
            <a:r>
              <a:rPr lang="en-US" sz="4400" dirty="0">
                <a:solidFill>
                  <a:schemeClr val="tx1"/>
                </a:solidFill>
                <a:latin typeface="Clarendon BT" panose="02040704040505020204" pitchFamily="18" charset="0"/>
              </a:rPr>
              <a:t>, tanto as </a:t>
            </a:r>
            <a:r>
              <a:rPr lang="en-US" sz="4800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presentes</a:t>
            </a:r>
            <a:r>
              <a:rPr lang="en-US" sz="4400" dirty="0">
                <a:solidFill>
                  <a:schemeClr val="tx1"/>
                </a:solidFill>
                <a:latin typeface="Clarendon BT" panose="02040704040505020204" pitchFamily="18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Clarendon BT" panose="02040704040505020204" pitchFamily="18" charset="0"/>
              </a:rPr>
              <a:t>como</a:t>
            </a:r>
            <a:r>
              <a:rPr lang="en-US" sz="4400" dirty="0">
                <a:solidFill>
                  <a:schemeClr val="tx1"/>
                </a:solidFill>
                <a:latin typeface="Clarendon BT" panose="02040704040505020204" pitchFamily="18" charset="0"/>
              </a:rPr>
              <a:t> </a:t>
            </a:r>
            <a:r>
              <a:rPr lang="en-US" sz="4800" u="sng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as que </a:t>
            </a:r>
            <a:r>
              <a:rPr lang="en-US" sz="4800" u="sng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acontecerão</a:t>
            </a:r>
            <a:r>
              <a:rPr lang="en-US" sz="4400" dirty="0">
                <a:solidFill>
                  <a:schemeClr val="tx1"/>
                </a:solidFill>
                <a:latin typeface="Clarendon BT" panose="02040704040505020204" pitchFamily="18" charset="0"/>
              </a:rPr>
              <a:t>.</a:t>
            </a:r>
            <a:endParaRPr lang="pt-BR" sz="4400" dirty="0">
              <a:solidFill>
                <a:schemeClr val="tx1"/>
              </a:solidFill>
              <a:latin typeface="Clarendon BT" panose="02040704040505020204" pitchFamily="18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6240" y="1556792"/>
            <a:ext cx="3735502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8836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209800" y="177888"/>
            <a:ext cx="7772400" cy="1008112"/>
          </a:xfrm>
        </p:spPr>
        <p:txBody>
          <a:bodyPr/>
          <a:lstStyle/>
          <a:p>
            <a:r>
              <a:rPr lang="en-US" dirty="0" err="1">
                <a:latin typeface="Clarendon BT" panose="02040704040505020204" pitchFamily="18" charset="0"/>
              </a:rPr>
              <a:t>Apocalipse</a:t>
            </a:r>
            <a:r>
              <a:rPr lang="en-US" dirty="0">
                <a:latin typeface="Clarendon BT" panose="02040704040505020204" pitchFamily="18" charset="0"/>
              </a:rPr>
              <a:t> </a:t>
            </a:r>
            <a:r>
              <a:rPr lang="en-US" dirty="0" err="1">
                <a:latin typeface="Clarendon BT" panose="02040704040505020204" pitchFamily="18" charset="0"/>
              </a:rPr>
              <a:t>Capítulo</a:t>
            </a:r>
            <a:r>
              <a:rPr lang="en-US" dirty="0">
                <a:latin typeface="Clarendon BT" panose="02040704040505020204" pitchFamily="18" charset="0"/>
              </a:rPr>
              <a:t> 01:20</a:t>
            </a:r>
            <a:endParaRPr lang="pt-BR" dirty="0">
              <a:latin typeface="Clarendon BT" panose="02040704040505020204" pitchFamily="18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43372" y="1232756"/>
            <a:ext cx="11305256" cy="370841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  <a:latin typeface="Clarendon BT" panose="02040704040505020204" pitchFamily="18" charset="0"/>
              </a:rPr>
              <a:t>Este é </a:t>
            </a:r>
            <a:r>
              <a:rPr lang="en-US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o </a:t>
            </a:r>
            <a:r>
              <a:rPr lang="en-US" sz="4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mistério</a:t>
            </a:r>
            <a:r>
              <a:rPr lang="en-US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Clarendon BT" panose="02040704040505020204" pitchFamily="18" charset="0"/>
              </a:rPr>
              <a:t>das </a:t>
            </a:r>
            <a:r>
              <a:rPr lang="en-US" u="sng" dirty="0">
                <a:solidFill>
                  <a:srgbClr val="C00000"/>
                </a:solidFill>
                <a:latin typeface="Clarendon BT" panose="02040704040505020204" pitchFamily="18" charset="0"/>
              </a:rPr>
              <a:t>7 </a:t>
            </a:r>
            <a:r>
              <a:rPr lang="en-US" u="sng" dirty="0" err="1">
                <a:solidFill>
                  <a:srgbClr val="C00000"/>
                </a:solidFill>
                <a:latin typeface="Clarendon BT" panose="02040704040505020204" pitchFamily="18" charset="0"/>
              </a:rPr>
              <a:t>estrelas</a:t>
            </a:r>
            <a:r>
              <a:rPr lang="en-US" u="sng" dirty="0">
                <a:solidFill>
                  <a:srgbClr val="C00000"/>
                </a:solidFill>
                <a:latin typeface="Clarendon BT" panose="02040704040505020204" pitchFamily="18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Clarendon BT" panose="02040704040505020204" pitchFamily="18" charset="0"/>
              </a:rPr>
              <a:t>que </a:t>
            </a:r>
            <a:r>
              <a:rPr lang="en-US" dirty="0" err="1">
                <a:solidFill>
                  <a:schemeClr val="tx1"/>
                </a:solidFill>
                <a:latin typeface="Clarendon BT" panose="02040704040505020204" pitchFamily="18" charset="0"/>
              </a:rPr>
              <a:t>você</a:t>
            </a:r>
            <a:r>
              <a:rPr lang="en-US" dirty="0">
                <a:solidFill>
                  <a:schemeClr val="tx1"/>
                </a:solidFill>
                <a:latin typeface="Clarendon BT" panose="020407040405050202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larendon BT" panose="02040704040505020204" pitchFamily="18" charset="0"/>
              </a:rPr>
              <a:t>viu</a:t>
            </a:r>
            <a:r>
              <a:rPr lang="en-US" dirty="0">
                <a:solidFill>
                  <a:schemeClr val="tx1"/>
                </a:solidFill>
                <a:latin typeface="Clarendon BT" panose="020407040405050202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larendon BT" panose="02040704040505020204" pitchFamily="18" charset="0"/>
              </a:rPr>
              <a:t>em</a:t>
            </a:r>
            <a:r>
              <a:rPr lang="en-US" dirty="0">
                <a:solidFill>
                  <a:schemeClr val="tx1"/>
                </a:solidFill>
                <a:latin typeface="Clarendon BT" panose="020407040405050202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larendon BT" panose="02040704040505020204" pitchFamily="18" charset="0"/>
              </a:rPr>
              <a:t>minha</a:t>
            </a:r>
            <a:r>
              <a:rPr lang="en-US" dirty="0">
                <a:solidFill>
                  <a:schemeClr val="tx1"/>
                </a:solidFill>
                <a:latin typeface="Clarendon BT" panose="020407040405050202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larendon BT" panose="02040704040505020204" pitchFamily="18" charset="0"/>
              </a:rPr>
              <a:t>mão</a:t>
            </a:r>
            <a:r>
              <a:rPr lang="en-US" dirty="0">
                <a:solidFill>
                  <a:schemeClr val="tx1"/>
                </a:solidFill>
                <a:latin typeface="Clarendon BT" panose="020407040405050202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larendon BT" panose="02040704040505020204" pitchFamily="18" charset="0"/>
              </a:rPr>
              <a:t>direita</a:t>
            </a:r>
            <a:r>
              <a:rPr lang="en-US" dirty="0">
                <a:solidFill>
                  <a:schemeClr val="tx1"/>
                </a:solidFill>
                <a:latin typeface="Clarendon BT" panose="02040704040505020204" pitchFamily="18" charset="0"/>
              </a:rPr>
              <a:t> e dos </a:t>
            </a:r>
            <a:r>
              <a:rPr lang="en-US" u="sng" dirty="0">
                <a:solidFill>
                  <a:srgbClr val="C00000"/>
                </a:solidFill>
                <a:latin typeface="Clarendon BT" panose="02040704040505020204" pitchFamily="18" charset="0"/>
              </a:rPr>
              <a:t>7 </a:t>
            </a:r>
            <a:r>
              <a:rPr lang="en-US" u="sng" dirty="0" err="1">
                <a:solidFill>
                  <a:srgbClr val="C00000"/>
                </a:solidFill>
                <a:latin typeface="Clarendon BT" panose="02040704040505020204" pitchFamily="18" charset="0"/>
              </a:rPr>
              <a:t>candelabros</a:t>
            </a:r>
            <a:r>
              <a:rPr lang="en-US" dirty="0">
                <a:solidFill>
                  <a:schemeClr val="tx1"/>
                </a:solidFill>
                <a:latin typeface="Clarendon BT" panose="02040704040505020204" pitchFamily="18" charset="0"/>
              </a:rPr>
              <a:t>:</a:t>
            </a:r>
          </a:p>
          <a:p>
            <a:r>
              <a:rPr lang="en-US" sz="4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As 7 </a:t>
            </a:r>
            <a:r>
              <a:rPr lang="en-US" sz="4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estrelas</a:t>
            </a:r>
            <a:r>
              <a:rPr lang="en-US" sz="4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 </a:t>
            </a:r>
            <a:r>
              <a:rPr lang="en-US" sz="4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são</a:t>
            </a:r>
            <a:r>
              <a:rPr lang="en-US" sz="4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os</a:t>
            </a:r>
            <a:r>
              <a:rPr lang="en-US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 </a:t>
            </a:r>
            <a:r>
              <a:rPr lang="en-US" sz="4800" dirty="0">
                <a:solidFill>
                  <a:srgbClr val="FF0000"/>
                </a:solidFill>
                <a:latin typeface="Clarendon BT" panose="02040704040505020204" pitchFamily="18" charset="0"/>
              </a:rPr>
              <a:t>7 </a:t>
            </a:r>
            <a:r>
              <a:rPr lang="en-US" sz="4800" dirty="0" err="1">
                <a:solidFill>
                  <a:srgbClr val="FF0000"/>
                </a:solidFill>
                <a:latin typeface="Clarendon BT" panose="02040704040505020204" pitchFamily="18" charset="0"/>
              </a:rPr>
              <a:t>anjos</a:t>
            </a:r>
            <a:r>
              <a:rPr lang="en-US" sz="4800" dirty="0">
                <a:solidFill>
                  <a:srgbClr val="FF0000"/>
                </a:solidFill>
                <a:latin typeface="Clarendon BT" panose="02040704040505020204" pitchFamily="18" charset="0"/>
              </a:rPr>
              <a:t> das 7 </a:t>
            </a:r>
            <a:r>
              <a:rPr lang="en-US" sz="4800" dirty="0" err="1">
                <a:solidFill>
                  <a:srgbClr val="FF0000"/>
                </a:solidFill>
                <a:latin typeface="Clarendon BT" panose="02040704040505020204" pitchFamily="18" charset="0"/>
              </a:rPr>
              <a:t>igrejas</a:t>
            </a:r>
            <a:r>
              <a:rPr lang="en-US" sz="4000" dirty="0">
                <a:solidFill>
                  <a:schemeClr val="tx1"/>
                </a:solidFill>
                <a:latin typeface="Clarendon BT" panose="02040704040505020204" pitchFamily="18" charset="0"/>
              </a:rPr>
              <a:t>,</a:t>
            </a:r>
          </a:p>
          <a:p>
            <a:r>
              <a:rPr lang="en-US" sz="4000" dirty="0">
                <a:solidFill>
                  <a:schemeClr val="tx1"/>
                </a:solidFill>
                <a:latin typeface="Clarendon BT" panose="02040704040505020204" pitchFamily="18" charset="0"/>
              </a:rPr>
              <a:t>E </a:t>
            </a:r>
            <a:r>
              <a:rPr lang="en-US" sz="54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os</a:t>
            </a:r>
            <a:r>
              <a:rPr lang="en-US" sz="5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 7 </a:t>
            </a:r>
            <a:r>
              <a:rPr lang="en-US" sz="54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candelabros</a:t>
            </a:r>
            <a:r>
              <a:rPr lang="en-US" sz="5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arendon BT" panose="02040704040505020204" pitchFamily="18" charset="0"/>
              </a:rPr>
              <a:t> </a:t>
            </a:r>
            <a:r>
              <a:rPr lang="en-US" sz="4800" b="1" dirty="0" err="1">
                <a:solidFill>
                  <a:srgbClr val="0000FF"/>
                </a:solidFill>
                <a:latin typeface="Clarendon BT" panose="02040704040505020204" pitchFamily="18" charset="0"/>
              </a:rPr>
              <a:t>são</a:t>
            </a:r>
            <a:r>
              <a:rPr lang="en-US" sz="4800" b="1" dirty="0">
                <a:solidFill>
                  <a:srgbClr val="0000FF"/>
                </a:solidFill>
                <a:latin typeface="Clarendon BT" panose="02040704040505020204" pitchFamily="18" charset="0"/>
              </a:rPr>
              <a:t> as 7 </a:t>
            </a:r>
            <a:r>
              <a:rPr lang="en-US" sz="4800" b="1" dirty="0" err="1">
                <a:solidFill>
                  <a:srgbClr val="0000FF"/>
                </a:solidFill>
                <a:latin typeface="Clarendon BT" panose="02040704040505020204" pitchFamily="18" charset="0"/>
              </a:rPr>
              <a:t>igrejas</a:t>
            </a:r>
            <a:r>
              <a:rPr lang="en-US" sz="4000" b="1" dirty="0">
                <a:solidFill>
                  <a:schemeClr val="tx1"/>
                </a:solidFill>
                <a:latin typeface="Clarendon BT" panose="02040704040505020204" pitchFamily="18" charset="0"/>
              </a:rPr>
              <a:t>.</a:t>
            </a:r>
            <a:endParaRPr lang="pt-BR" sz="4000" b="1" dirty="0">
              <a:solidFill>
                <a:schemeClr val="tx1"/>
              </a:solidFill>
              <a:latin typeface="Clarendon BT" panose="02040704040505020204" pitchFamily="18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749406" y="5157192"/>
            <a:ext cx="10693188" cy="138499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Clarendon BT" panose="02040704040505020204" pitchFamily="18" charset="0"/>
              </a:rPr>
              <a:t>ANJOS</a:t>
            </a:r>
            <a:r>
              <a:rPr lang="en-US" sz="4000" dirty="0">
                <a:latin typeface="Clarendon BT" panose="02040704040505020204" pitchFamily="18" charset="0"/>
              </a:rPr>
              <a:t> = </a:t>
            </a:r>
            <a:r>
              <a:rPr lang="en-US" sz="4000" dirty="0" err="1">
                <a:latin typeface="Clarendon BT" panose="02040704040505020204" pitchFamily="18" charset="0"/>
              </a:rPr>
              <a:t>Os</a:t>
            </a:r>
            <a:r>
              <a:rPr lang="en-US" sz="4000" dirty="0">
                <a:latin typeface="Clarendon BT" panose="02040704040505020204" pitchFamily="18" charset="0"/>
              </a:rPr>
              <a:t> </a:t>
            </a:r>
            <a:r>
              <a:rPr lang="en-US" sz="4000" dirty="0" err="1">
                <a:latin typeface="Clarendon BT" panose="02040704040505020204" pitchFamily="18" charset="0"/>
              </a:rPr>
              <a:t>responsáveis</a:t>
            </a:r>
            <a:endParaRPr lang="en-US" sz="4000" dirty="0">
              <a:latin typeface="Clarendon BT" panose="02040704040505020204" pitchFamily="18" charset="0"/>
            </a:endParaRPr>
          </a:p>
          <a:p>
            <a:pPr algn="ctr"/>
            <a:r>
              <a:rPr lang="en-US" sz="4000" dirty="0">
                <a:latin typeface="Clarendon BT" panose="02040704040505020204" pitchFamily="18" charset="0"/>
              </a:rPr>
              <a:t>(</a:t>
            </a:r>
            <a:r>
              <a:rPr lang="en-US" sz="4000" dirty="0" err="1">
                <a:latin typeface="Clarendon BT" panose="02040704040505020204" pitchFamily="18" charset="0"/>
              </a:rPr>
              <a:t>mensageiros</a:t>
            </a:r>
            <a:r>
              <a:rPr lang="en-US" sz="4000" dirty="0">
                <a:latin typeface="Clarendon BT" panose="02040704040505020204" pitchFamily="18" charset="0"/>
              </a:rPr>
              <a:t>) </a:t>
            </a:r>
            <a:r>
              <a:rPr lang="en-US" sz="4000" dirty="0" err="1">
                <a:latin typeface="Clarendon BT" panose="02040704040505020204" pitchFamily="18" charset="0"/>
              </a:rPr>
              <a:t>em</a:t>
            </a:r>
            <a:r>
              <a:rPr lang="en-US" sz="4000" dirty="0">
                <a:latin typeface="Clarendon BT" panose="02040704040505020204" pitchFamily="18" charset="0"/>
              </a:rPr>
              <a:t> </a:t>
            </a:r>
            <a:r>
              <a:rPr lang="en-US" sz="4000" dirty="0" err="1">
                <a:latin typeface="Clarendon BT" panose="02040704040505020204" pitchFamily="18" charset="0"/>
              </a:rPr>
              <a:t>cada</a:t>
            </a:r>
            <a:r>
              <a:rPr lang="en-US" sz="4000" dirty="0">
                <a:latin typeface="Clarendon BT" panose="02040704040505020204" pitchFamily="18" charset="0"/>
              </a:rPr>
              <a:t> </a:t>
            </a:r>
            <a:r>
              <a:rPr lang="en-US" sz="4000" dirty="0" err="1">
                <a:latin typeface="Clarendon BT" panose="02040704040505020204" pitchFamily="18" charset="0"/>
              </a:rPr>
              <a:t>uma</a:t>
            </a:r>
            <a:r>
              <a:rPr lang="en-US" sz="4000" dirty="0">
                <a:latin typeface="Clarendon BT" panose="02040704040505020204" pitchFamily="18" charset="0"/>
              </a:rPr>
              <a:t> das </a:t>
            </a:r>
            <a:r>
              <a:rPr lang="en-US" sz="4000" dirty="0" err="1">
                <a:latin typeface="Clarendon BT" panose="02040704040505020204" pitchFamily="18" charset="0"/>
              </a:rPr>
              <a:t>igrejas</a:t>
            </a:r>
            <a:r>
              <a:rPr lang="en-US" sz="4000" dirty="0">
                <a:latin typeface="Clarendon BT" panose="02040704040505020204" pitchFamily="18" charset="0"/>
              </a:rPr>
              <a:t> </a:t>
            </a:r>
            <a:endParaRPr lang="pt-BR" sz="4000" dirty="0">
              <a:latin typeface="Clarendon BT" panose="0204070404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189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67408" y="404664"/>
            <a:ext cx="11089232" cy="597666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pt-BR" sz="4000" dirty="0">
              <a:solidFill>
                <a:srgbClr val="C00000"/>
              </a:solidFill>
              <a:latin typeface="Clarendon BT" panose="02040704040505020204" pitchFamily="18" charset="0"/>
            </a:endParaRPr>
          </a:p>
          <a:p>
            <a:r>
              <a:rPr lang="pt-BR" sz="4000" dirty="0">
                <a:solidFill>
                  <a:srgbClr val="C00000"/>
                </a:solidFill>
                <a:latin typeface="Clarendon BT" panose="02040704040505020204" pitchFamily="18" charset="0"/>
              </a:rPr>
              <a:t>"Os nomes das sete igrejas são símbolos da igreja em diferentes períodos da era cristã</a:t>
            </a:r>
            <a:r>
              <a:rPr lang="pt-BR" sz="4000" dirty="0">
                <a:latin typeface="Clarendon BT" panose="02040704040505020204" pitchFamily="18" charset="0"/>
              </a:rPr>
              <a:t>. </a:t>
            </a:r>
          </a:p>
          <a:p>
            <a:r>
              <a:rPr lang="pt-BR" sz="4000" dirty="0">
                <a:latin typeface="Clarendon BT" panose="02040704040505020204" pitchFamily="18" charset="0"/>
              </a:rPr>
              <a:t>O número sete indica plenitude, e simboliza o fato de que as mensagens se estendem até o fim do tempo, enquanto os símbolos usados revelam o estado da igreja nos diversos períodos da história do mundo." – </a:t>
            </a:r>
            <a:r>
              <a:rPr lang="pt-BR" i="1" dirty="0">
                <a:latin typeface="Clarendon BT" panose="02040704040505020204" pitchFamily="18" charset="0"/>
              </a:rPr>
              <a:t>Atos dos </a:t>
            </a:r>
            <a:r>
              <a:rPr lang="pt-BR" i="1" dirty="0" err="1">
                <a:latin typeface="Clarendon BT" panose="02040704040505020204" pitchFamily="18" charset="0"/>
              </a:rPr>
              <a:t>Apost</a:t>
            </a:r>
            <a:r>
              <a:rPr lang="pt-BR" i="1" dirty="0">
                <a:latin typeface="Clarendon BT" panose="02040704040505020204" pitchFamily="18" charset="0"/>
              </a:rPr>
              <a:t>., 585.</a:t>
            </a:r>
          </a:p>
          <a:p>
            <a:endParaRPr lang="pt-BR" sz="4000" dirty="0">
              <a:latin typeface="Clarendon BT" panose="0204070404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3230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8605" y="-637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35360" y="2060848"/>
            <a:ext cx="4680520" cy="194421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4800" dirty="0" err="1">
                <a:latin typeface="Clarendon BT" panose="02040704040505020204" pitchFamily="18" charset="0"/>
              </a:rPr>
              <a:t>Apocalipse</a:t>
            </a:r>
            <a:br>
              <a:rPr lang="en-US" sz="4800" dirty="0">
                <a:latin typeface="Clarendon BT" panose="02040704040505020204" pitchFamily="18" charset="0"/>
              </a:rPr>
            </a:br>
            <a:r>
              <a:rPr lang="en-US" sz="4800" dirty="0">
                <a:latin typeface="Clarendon BT" panose="02040704040505020204" pitchFamily="18" charset="0"/>
              </a:rPr>
              <a:t> </a:t>
            </a:r>
            <a:r>
              <a:rPr lang="en-US" sz="4800" dirty="0" err="1">
                <a:latin typeface="Clarendon BT" panose="02040704040505020204" pitchFamily="18" charset="0"/>
              </a:rPr>
              <a:t>Capítulo</a:t>
            </a:r>
            <a:r>
              <a:rPr lang="en-US" sz="4800" dirty="0">
                <a:latin typeface="Clarendon BT" panose="02040704040505020204" pitchFamily="18" charset="0"/>
              </a:rPr>
              <a:t> 01</a:t>
            </a:r>
            <a:endParaRPr lang="pt-BR" sz="4800" dirty="0">
              <a:latin typeface="Clarendon BT" panose="0204070404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557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000" dirty="0" err="1">
                <a:solidFill>
                  <a:srgbClr val="FF0000"/>
                </a:solidFill>
                <a:latin typeface="Clarendon BT" panose="02040704040505020204" pitchFamily="18" charset="0"/>
              </a:rPr>
              <a:t>Próximo</a:t>
            </a:r>
            <a:r>
              <a:rPr lang="en-US" sz="8000" dirty="0">
                <a:solidFill>
                  <a:srgbClr val="FF0000"/>
                </a:solidFill>
                <a:latin typeface="Clarendon BT" panose="02040704040505020204" pitchFamily="18" charset="0"/>
              </a:rPr>
              <a:t> Tema</a:t>
            </a:r>
            <a:endParaRPr lang="pt-BR" sz="8000" dirty="0">
              <a:solidFill>
                <a:srgbClr val="FF0000"/>
              </a:solidFill>
              <a:latin typeface="Clarendon BT" panose="02040704040505020204" pitchFamily="18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96641" y="2780928"/>
            <a:ext cx="10972800" cy="159847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 algn="ctr">
              <a:buNone/>
            </a:pPr>
            <a:r>
              <a:rPr lang="en-US" sz="9600" dirty="0" err="1">
                <a:latin typeface="Clarendon BT" panose="02040704040505020204" pitchFamily="18" charset="0"/>
              </a:rPr>
              <a:t>Apocalipse</a:t>
            </a:r>
            <a:r>
              <a:rPr lang="en-US" sz="9600" dirty="0">
                <a:latin typeface="Clarendon BT" panose="02040704040505020204" pitchFamily="18" charset="0"/>
              </a:rPr>
              <a:t> </a:t>
            </a:r>
            <a:r>
              <a:rPr lang="en-US" sz="9600" dirty="0" err="1">
                <a:solidFill>
                  <a:srgbClr val="0000FF"/>
                </a:solidFill>
                <a:latin typeface="Clarendon BT" panose="02040704040505020204" pitchFamily="18" charset="0"/>
              </a:rPr>
              <a:t>capítulo</a:t>
            </a:r>
            <a:r>
              <a:rPr lang="en-US" sz="9600" dirty="0">
                <a:solidFill>
                  <a:srgbClr val="0000FF"/>
                </a:solidFill>
                <a:latin typeface="Clarendon BT" panose="02040704040505020204" pitchFamily="18" charset="0"/>
              </a:rPr>
              <a:t> 2</a:t>
            </a:r>
            <a:endParaRPr lang="en-US" dirty="0">
              <a:latin typeface="Clarendon BT" panose="02040704040505020204" pitchFamily="18" charset="0"/>
            </a:endParaRPr>
          </a:p>
          <a:p>
            <a:endParaRPr lang="en-US" dirty="0">
              <a:latin typeface="Clarendon BT" panose="0204070404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8794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Modelo de apresentação predefinido">
  <a:themeElements>
    <a:clrScheme name="1_Modelo de apresentação predefinido 5">
      <a:dk1>
        <a:srgbClr val="003366"/>
      </a:dk1>
      <a:lt1>
        <a:srgbClr val="FFFFFF"/>
      </a:lt1>
      <a:dk2>
        <a:srgbClr val="2B5481"/>
      </a:dk2>
      <a:lt2>
        <a:srgbClr val="E5FFFF"/>
      </a:lt2>
      <a:accent1>
        <a:srgbClr val="009999"/>
      </a:accent1>
      <a:accent2>
        <a:srgbClr val="336699"/>
      </a:accent2>
      <a:accent3>
        <a:srgbClr val="ACB3C1"/>
      </a:accent3>
      <a:accent4>
        <a:srgbClr val="DADADA"/>
      </a:accent4>
      <a:accent5>
        <a:srgbClr val="AACACA"/>
      </a:accent5>
      <a:accent6>
        <a:srgbClr val="2D5C8A"/>
      </a:accent6>
      <a:hlink>
        <a:srgbClr val="00CCFF"/>
      </a:hlink>
      <a:folHlink>
        <a:srgbClr val="FFCC00"/>
      </a:folHlink>
    </a:clrScheme>
    <a:fontScheme name="1_Modelo de apresentação predefinido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355600" marR="0" indent="-35560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PT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ahom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355600" marR="0" indent="-35560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PT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ahoma" charset="0"/>
          </a:defRPr>
        </a:defPPr>
      </a:lstStyle>
    </a:lnDef>
  </a:objectDefaults>
  <a:extraClrSchemeLst>
    <a:extraClrScheme>
      <a:clrScheme name="1_Modelo de apresentação predefinido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elo de apresentação predefinido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elo de apresentação predefinido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elo de apresentação predefinido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elo de apresentação predefinido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elo de apresentação predefinido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elo de apresentação predefinido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odelo de apresentação predefinido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1241</TotalTime>
  <Words>2698</Words>
  <Application>Microsoft Office PowerPoint</Application>
  <PresentationFormat>Widescreen</PresentationFormat>
  <Paragraphs>240</Paragraphs>
  <Slides>69</Slides>
  <Notes>1</Notes>
  <HiddenSlides>0</HiddenSlides>
  <MMClips>0</MMClips>
  <ScaleCrop>false</ScaleCrop>
  <HeadingPairs>
    <vt:vector size="8" baseType="variant">
      <vt:variant>
        <vt:lpstr>Fontes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69</vt:i4>
      </vt:variant>
    </vt:vector>
  </HeadingPairs>
  <TitlesOfParts>
    <vt:vector size="78" baseType="lpstr">
      <vt:lpstr>Arial</vt:lpstr>
      <vt:lpstr>Calibri</vt:lpstr>
      <vt:lpstr>Clarendon BT</vt:lpstr>
      <vt:lpstr>Tahoma</vt:lpstr>
      <vt:lpstr>Times New Roman</vt:lpstr>
      <vt:lpstr>Wingdings</vt:lpstr>
      <vt:lpstr>Tema do Office</vt:lpstr>
      <vt:lpstr>1_Modelo de apresentação predefinido</vt:lpstr>
      <vt:lpstr>Image</vt:lpstr>
      <vt:lpstr>Deus Ainda Guia    .      Apocalipse 01 </vt:lpstr>
      <vt:lpstr>1 - A BÍBLIA - A PALAVRA DE DEUS                  A LUZ MAIOR  2 - O Espírito de Profecia                 A Luz Menor  3 - OS FATOS HISTÓRICOS             Comprovação dos eventos</vt:lpstr>
      <vt:lpstr>RECOMENDAÇÃO ESPECIAL</vt:lpstr>
      <vt:lpstr>Apresentação do PowerPoint</vt:lpstr>
      <vt:lpstr>Daniel e João usam Símbolos e Figuras</vt:lpstr>
      <vt:lpstr>Apresentação do PowerPoint</vt:lpstr>
      <vt:lpstr>Apresentação do PowerPoint</vt:lpstr>
      <vt:lpstr>Apresentação do PowerPoint</vt:lpstr>
      <vt:lpstr>Apresentação do PowerPoint</vt:lpstr>
      <vt:lpstr>Iniciemos o estudo do capítulo 1 e juntos descubramos os mistérios do Apocalipse.  </vt:lpstr>
      <vt:lpstr>Apocalipse  (Revelação no original grego) Significa simplesmente desvendar, revelar ou mostrar algo. </vt:lpstr>
      <vt:lpstr>Apocalipse Capítulo 01:1 e 2</vt:lpstr>
      <vt:lpstr>Apocalipse  Autor: João  ANO: 90-95 dC. </vt:lpstr>
      <vt:lpstr>   Para quem ele foi escrito?     </vt:lpstr>
      <vt:lpstr>Quem entregou a mensagem do Apocalipse a João?</vt:lpstr>
      <vt:lpstr>Apresentação do PowerPoint</vt:lpstr>
      <vt:lpstr>Apresentação do PowerPoint</vt:lpstr>
      <vt:lpstr>Apresentação do PowerPoint</vt:lpstr>
      <vt:lpstr>Apocalipse Capítulo 01:3</vt:lpstr>
      <vt:lpstr>Feliz aquele que lê…</vt:lpstr>
      <vt:lpstr>Felizes aqueles que ouvem..</vt:lpstr>
      <vt:lpstr>Guardam o que nela está escrito..</vt:lpstr>
      <vt:lpstr>Apresentação do PowerPoint</vt:lpstr>
      <vt:lpstr>Apocalipse Capítulo 01 – Versos 4 a 6</vt:lpstr>
      <vt:lpstr>Apresentação do PowerPoint</vt:lpstr>
      <vt:lpstr>“O número sete é a própria assinatura de Deus e indica plenitude e perfeição”.                           (Ellen G. White, Atos dos Apóstolos, 585) </vt:lpstr>
      <vt:lpstr> O uso do número sete na Bíblia </vt:lpstr>
      <vt:lpstr>Os sete espíritos   Representam  a plenitude do Espírito Santo. </vt:lpstr>
      <vt:lpstr>Apresentação do PowerPoint</vt:lpstr>
      <vt:lpstr>Apocalipse Capítulo 01:7</vt:lpstr>
      <vt:lpstr>Apresentação do PowerPoint</vt:lpstr>
      <vt:lpstr>Apresentação do PowerPoint</vt:lpstr>
      <vt:lpstr>Jesus está voltando à Terra por causa de Seu povo.  "Ele vem com as nuvens e todo olho O verá." </vt:lpstr>
      <vt:lpstr>Apresentação do PowerPoint</vt:lpstr>
      <vt:lpstr>Apresentação do PowerPoint</vt:lpstr>
      <vt:lpstr>Apocalipse Capítulo 01:8</vt:lpstr>
      <vt:lpstr>Apresentação do PowerPoint</vt:lpstr>
      <vt:lpstr>Apresentação do PowerPoint</vt:lpstr>
      <vt:lpstr>Apocalipse Capítulo 01:9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Apocalipse Capítulo 01:10 e 11</vt:lpstr>
      <vt:lpstr>Apresentação do PowerPoint</vt:lpstr>
      <vt:lpstr> “Os nomes das sete igrejas são símbolos da igreja em diferentes períodos da era cristã”.  (Ellen G. White, Atos dos Apóstolos, 585). </vt:lpstr>
      <vt:lpstr>Apocalipse Capítulo 01:12 e 13</vt:lpstr>
      <vt:lpstr>Apocalipse Capítulo 01:14</vt:lpstr>
      <vt:lpstr>Apocalipse Capítulo 01:16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Os versos 13 e 16 nos mostram Jesus andando entre sete candeeiros e segurando sete estrelas em Sua mão. </vt:lpstr>
      <vt:lpstr>Apocalipse Capítulo 01:17</vt:lpstr>
      <vt:lpstr>Apocalipse Capítulo 01:18</vt:lpstr>
      <vt:lpstr>Apresentação do PowerPoint</vt:lpstr>
      <vt:lpstr>Apocalipse Capítulo 01:19</vt:lpstr>
      <vt:lpstr>Apocalipse Capítulo 01:20</vt:lpstr>
      <vt:lpstr>Apresentação do PowerPoint</vt:lpstr>
      <vt:lpstr>Apocalipse  Capítulo 01</vt:lpstr>
      <vt:lpstr>Próximo Tema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Apocalipse Capítulo 01</dc:title>
  <dc:creator>user</dc:creator>
  <cp:lastModifiedBy>jose ferreira Neto</cp:lastModifiedBy>
  <cp:revision>118</cp:revision>
  <dcterms:created xsi:type="dcterms:W3CDTF">2013-04-18T22:31:36Z</dcterms:created>
  <dcterms:modified xsi:type="dcterms:W3CDTF">2024-03-12T11:31:54Z</dcterms:modified>
</cp:coreProperties>
</file>