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  <p:sldMasterId id="2147483958" r:id="rId2"/>
  </p:sldMasterIdLst>
  <p:notesMasterIdLst>
    <p:notesMasterId r:id="rId45"/>
  </p:notesMasterIdLst>
  <p:sldIdLst>
    <p:sldId id="355" r:id="rId3"/>
    <p:sldId id="347" r:id="rId4"/>
    <p:sldId id="348" r:id="rId5"/>
    <p:sldId id="337" r:id="rId6"/>
    <p:sldId id="345" r:id="rId7"/>
    <p:sldId id="329" r:id="rId8"/>
    <p:sldId id="330" r:id="rId9"/>
    <p:sldId id="331" r:id="rId10"/>
    <p:sldId id="351" r:id="rId11"/>
    <p:sldId id="318" r:id="rId12"/>
    <p:sldId id="270" r:id="rId13"/>
    <p:sldId id="354" r:id="rId14"/>
    <p:sldId id="332" r:id="rId15"/>
    <p:sldId id="334" r:id="rId16"/>
    <p:sldId id="335" r:id="rId17"/>
    <p:sldId id="319" r:id="rId18"/>
    <p:sldId id="277" r:id="rId19"/>
    <p:sldId id="321" r:id="rId20"/>
    <p:sldId id="336" r:id="rId21"/>
    <p:sldId id="310" r:id="rId22"/>
    <p:sldId id="303" r:id="rId23"/>
    <p:sldId id="278" r:id="rId24"/>
    <p:sldId id="293" r:id="rId25"/>
    <p:sldId id="325" r:id="rId26"/>
    <p:sldId id="359" r:id="rId27"/>
    <p:sldId id="358" r:id="rId28"/>
    <p:sldId id="323" r:id="rId29"/>
    <p:sldId id="316" r:id="rId30"/>
    <p:sldId id="360" r:id="rId31"/>
    <p:sldId id="364" r:id="rId32"/>
    <p:sldId id="328" r:id="rId33"/>
    <p:sldId id="327" r:id="rId34"/>
    <p:sldId id="353" r:id="rId35"/>
    <p:sldId id="361" r:id="rId36"/>
    <p:sldId id="363" r:id="rId37"/>
    <p:sldId id="315" r:id="rId38"/>
    <p:sldId id="284" r:id="rId39"/>
    <p:sldId id="349" r:id="rId40"/>
    <p:sldId id="350" r:id="rId41"/>
    <p:sldId id="365" r:id="rId42"/>
    <p:sldId id="352" r:id="rId43"/>
    <p:sldId id="362" r:id="rId44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 Lessa" initials="" lastIdx="1" clrIdx="0"/>
  <p:cmAuthor id="2" name="Jose Ferreira Net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00"/>
    <a:srgbClr val="FFFF00"/>
    <a:srgbClr val="A86310"/>
    <a:srgbClr val="EB9227"/>
    <a:srgbClr val="40310A"/>
    <a:srgbClr val="000030"/>
    <a:srgbClr val="1E6841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3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3BCBAB3A-E8CF-4B1A-B606-8C95BA6198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88805B9E-CBD8-49E1-BCA9-5BB3965CC9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0CEFB8E-64EB-F165-14DA-41B20A494C0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9989" name="Rectangle 5">
            <a:extLst>
              <a:ext uri="{FF2B5EF4-FFF2-40B4-BE49-F238E27FC236}">
                <a16:creationId xmlns:a16="http://schemas.microsoft.com/office/drawing/2014/main" id="{B8B7406B-75C5-4D1C-ADDB-73A65550A3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/>
              <a:t>Clique para editar os estilos do texto mestre</a:t>
            </a:r>
          </a:p>
          <a:p>
            <a:pPr lvl="1"/>
            <a:r>
              <a:rPr lang="pt-BR" altLang="pt-BR" noProof="0"/>
              <a:t>Segundo nível</a:t>
            </a:r>
          </a:p>
          <a:p>
            <a:pPr lvl="2"/>
            <a:r>
              <a:rPr lang="pt-BR" altLang="pt-BR" noProof="0"/>
              <a:t>Terceiro nível</a:t>
            </a:r>
          </a:p>
          <a:p>
            <a:pPr lvl="3"/>
            <a:r>
              <a:rPr lang="pt-BR" altLang="pt-BR" noProof="0"/>
              <a:t>Quarto nível</a:t>
            </a:r>
          </a:p>
          <a:p>
            <a:pPr lvl="4"/>
            <a:r>
              <a:rPr lang="pt-BR" altLang="pt-BR" noProof="0"/>
              <a:t>Quinto nível</a:t>
            </a:r>
          </a:p>
        </p:txBody>
      </p:sp>
      <p:sp>
        <p:nvSpPr>
          <p:cNvPr id="169990" name="Rectangle 6">
            <a:extLst>
              <a:ext uri="{FF2B5EF4-FFF2-40B4-BE49-F238E27FC236}">
                <a16:creationId xmlns:a16="http://schemas.microsoft.com/office/drawing/2014/main" id="{6F25F261-5141-405E-88A7-05A006E25A0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69991" name="Rectangle 7">
            <a:extLst>
              <a:ext uri="{FF2B5EF4-FFF2-40B4-BE49-F238E27FC236}">
                <a16:creationId xmlns:a16="http://schemas.microsoft.com/office/drawing/2014/main" id="{0BF1E687-129C-477F-A2E1-0983A3AD39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BEEBE75-E7B0-4E52-8A51-BA31DC699AF8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2516426-ACCC-35F7-A37E-FED5B4B092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345D1C-0AF5-4BFA-8D80-79E29F2D0A22}" type="slidenum">
              <a:rPr lang="pt-BR" altLang="pt-BR"/>
              <a:pPr/>
              <a:t>6</a:t>
            </a:fld>
            <a:endParaRPr lang="pt-BR" altLang="pt-BR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829BAA3-86A7-0DFF-D0A5-5F473A18E2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EB8A38D7-F86E-064B-FDB0-8009B7E22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EBE75-E7B0-4E52-8A51-BA31DC699AF8}" type="slidenum">
              <a:rPr lang="pt-BR" altLang="pt-BR" smtClean="0"/>
              <a:pPr/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43671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646045-CFC8-B642-24EF-EDE7ED6E5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4323DF-23E1-497D-B96D-D7E07144E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144E57-82EB-3647-F6CE-A86B97C39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879AA-14C6-4E37-B38F-167F7B874FE4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10906722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1172B2-1C4C-919F-7EF4-22B4F0DAA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F025FF-B4A4-843A-7CAD-B572280FE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9E5D9-E572-D254-E29A-02EDD71AC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B93AF-644D-41BA-910E-503E1232C9C6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52795406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29E314-5BB7-A9DC-FF1D-06E8D923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C392E6-FEE4-3442-AFB3-D03B9379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D98FAF-1A8F-2159-D9E2-E587EDA0E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66D09-224B-4BB9-8AEC-D1AB6B8D155F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501606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46C6592-D180-A1B0-813C-39951024D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8747CB41-FE5C-703E-3E15-4C8C1298F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CBE80B41-6647-5CC8-BF69-9C0BFDC6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B2549-107C-4C02-A267-985BBA1B1BBC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120218084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CABECB01-3A7D-A069-9A6B-2F85469AD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92AB3B47-E367-A715-484A-57D7CE782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0907BD13-106D-366B-41FF-289615030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4E0AB-700C-4A64-9F10-D9453DB88AA1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06063128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43F23F0C-98AF-9E13-B24A-6CA653F4B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DBEEA1AF-C524-9520-E8FE-E58F75C66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ED5FA2DD-D64F-40BB-6D58-4E327F5E3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1BC47-3824-432E-A28C-45E34FBDC388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93394865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E8D0DBCD-268F-6B29-82AF-9D93C3639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519BB2E9-9391-CACE-8C1D-6A6937EB4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01753A0E-F56D-3BC5-1E78-0D8324A5B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045108-414C-4D1F-A2EB-1DFDBCE7941D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38069379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42D1AE3F-67D4-8A44-F7AF-C637CD6BA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7C23C374-B561-E939-ED0A-27578F1CE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2A638450-128E-5C98-1852-AEAFD2F53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CAC3D-8807-4E4A-9139-4493C569F72B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77763899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B2E91AC7-BCF7-E61B-5C20-95EA695EC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E4BFF4D2-1548-99A6-4EAD-D10BEB5D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0AFF53C5-3112-29F3-0CEB-AFE7A8C21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BD6B2-F133-4C37-A516-151805257DB0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809627698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CFAB6E-857F-3366-F2EF-12E015E44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11DAF2-C444-6AF4-1BD4-3603986B5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1BE6DB-34B0-C93A-33B7-04D398F9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9250B-74ED-4D65-8FCB-7A6550DBD2C5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4914781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8C95FA-D43E-FCD6-D4DA-26B7DC5E7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B67510-D0DF-A950-9B5C-4104C8275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31AF71-EE48-231A-0E50-67CEF09DC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210AF-E338-47F4-BC2A-2DCCB4F27DAC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42780137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2C0F48-C92B-4FA6-B974-D851C300B2F9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2BA-CB91-41CC-A89D-C3DB5F716AE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20431695"/>
      </p:ext>
    </p:extLst>
  </p:cSld>
  <p:clrMapOvr>
    <a:masterClrMapping/>
  </p:clrMapOvr>
  <p:transition spd="slow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D1A4B8-A9E0-4973-8B11-124B4240F1D8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F9E5-5D28-46CC-8303-72429480EF8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06995446"/>
      </p:ext>
    </p:extLst>
  </p:cSld>
  <p:clrMapOvr>
    <a:masterClrMapping/>
  </p:clrMapOvr>
  <p:transition spd="slow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D13329-39A9-4EC0-91EE-53DA09300076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4AE1-1233-4E34-8B5D-5AC32C827BC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2325156"/>
      </p:ext>
    </p:extLst>
  </p:cSld>
  <p:clrMapOvr>
    <a:masterClrMapping/>
  </p:clrMapOvr>
  <p:transition spd="slow"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D45837-B768-4124-967D-27A3A17A668A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AA2A0-9EF6-4253-ACB8-D05324CFADD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92973996"/>
      </p:ext>
    </p:extLst>
  </p:cSld>
  <p:clrMapOvr>
    <a:masterClrMapping/>
  </p:clrMapOvr>
  <p:transition spd="slow">
    <p:diamond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CE365C-E01F-415C-8132-A2EBC4D8DB21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B245-D776-4279-BAD9-EAFCAF30DB9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4071691"/>
      </p:ext>
    </p:extLst>
  </p:cSld>
  <p:clrMapOvr>
    <a:masterClrMapping/>
  </p:clrMapOvr>
  <p:transition spd="slow">
    <p:diamond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F2369-F0E6-41CE-A62A-6DEC5756BA05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F97A-C82B-4DA8-A223-927A2341110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58921786"/>
      </p:ext>
    </p:extLst>
  </p:cSld>
  <p:clrMapOvr>
    <a:masterClrMapping/>
  </p:clrMapOvr>
  <p:transition spd="slow">
    <p:diamond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62F6C4-81D7-4754-91CE-F6646DC4AD57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18C7-4A9F-4E94-92B0-20B30886201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64992184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9D969C-BDF2-4916-BE5E-0A56D8F64277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AB23-836B-4675-B516-B47DC9A2C0F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64665166"/>
      </p:ext>
    </p:extLst>
  </p:cSld>
  <p:clrMapOvr>
    <a:masterClrMapping/>
  </p:clrMapOvr>
  <p:transition spd="slow">
    <p:diamond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39B10-5231-45DE-AE40-0936A34D5C00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00-3D40-41B4-82FE-FD3DA2CF43F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10153652"/>
      </p:ext>
    </p:extLst>
  </p:cSld>
  <p:clrMapOvr>
    <a:masterClrMapping/>
  </p:clrMapOvr>
  <p:transition spd="slow">
    <p:diamond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7D609C-90A8-4E86-9FE9-545C0334AB83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29DD1-DD62-415A-99A6-47AB80C4A9E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56647977"/>
      </p:ext>
    </p:extLst>
  </p:cSld>
  <p:clrMapOvr>
    <a:masterClrMapping/>
  </p:clrMapOvr>
  <p:transition spd="slow">
    <p:diamond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2D5E9F-4B8C-4011-B8A1-DDA4AC50878F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5F759-BB25-47F5-982B-D4F3270DA3D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06332929"/>
      </p:ext>
    </p:extLst>
  </p:cSld>
  <p:clrMapOvr>
    <a:masterClrMapping/>
  </p:clrMapOvr>
  <p:transition spd="slow">
    <p:diamond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e Texto em cima do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5"/>
            <a:ext cx="10972800" cy="218916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F400774F-AA85-07B4-EAE0-2CCC7F8CEB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9758C-36BD-4211-A9AC-312D6D65923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658785D8-2995-D7EA-F84B-5179E51340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1E98B88F-E5CA-43CA-86C4-AADD86B1F7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D617D-2B6F-44AB-9CBE-66561A66A9C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72032026"/>
      </p:ext>
    </p:extLst>
  </p:cSld>
  <p:clrMapOvr>
    <a:masterClrMapping/>
  </p:clrMapOvr>
  <p:transition spd="slow">
    <p:diamond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5"/>
            <a:ext cx="53848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FFC47AB2-7047-1BDF-28F4-03BB487B68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708CC-60C3-47D8-BC97-213A3FD2BE49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3E648B40-EFB2-3C87-FD59-5E4B644CE4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9802731C-53B0-A061-8310-9153771C3E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3CFCE-1652-4207-B686-D21455B9A9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33078168"/>
      </p:ext>
    </p:extLst>
  </p:cSld>
  <p:clrMapOvr>
    <a:masterClrMapping/>
  </p:clrMapOvr>
  <p:transition spd="slow">
    <p:diamond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5"/>
            <a:ext cx="53848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6197600" y="1600205"/>
            <a:ext cx="5384800" cy="218916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>
            <a:extLst>
              <a:ext uri="{FF2B5EF4-FFF2-40B4-BE49-F238E27FC236}">
                <a16:creationId xmlns:a16="http://schemas.microsoft.com/office/drawing/2014/main" id="{508CAFEE-0401-9D69-AC48-70DFB3B628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34618-CE6C-4CAE-AAB7-EBA501D11E32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7" name="Rectangle 45">
            <a:extLst>
              <a:ext uri="{FF2B5EF4-FFF2-40B4-BE49-F238E27FC236}">
                <a16:creationId xmlns:a16="http://schemas.microsoft.com/office/drawing/2014/main" id="{5AB2D284-2A7C-FDD5-5BEE-AAD78E91CF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259254ED-F738-A3EB-E14D-D32C6762E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C602F5-1F32-4D56-AC03-C0DAC149F5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9951531"/>
      </p:ext>
    </p:extLst>
  </p:cSld>
  <p:clrMapOvr>
    <a:masterClrMapping/>
  </p:clrMapOvr>
  <p:transition spd="slow">
    <p:diamond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307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6197600" y="1600205"/>
            <a:ext cx="5384800" cy="218916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4">
            <a:extLst>
              <a:ext uri="{FF2B5EF4-FFF2-40B4-BE49-F238E27FC236}">
                <a16:creationId xmlns:a16="http://schemas.microsoft.com/office/drawing/2014/main" id="{78D25ED4-6F43-F2CC-3A50-A97F7034A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A50B0-8B86-46FE-9BFE-361EEF7BFAC4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7" name="Rectangle 45">
            <a:extLst>
              <a:ext uri="{FF2B5EF4-FFF2-40B4-BE49-F238E27FC236}">
                <a16:creationId xmlns:a16="http://schemas.microsoft.com/office/drawing/2014/main" id="{F99BFF6D-CC0F-CC34-15AE-B8CD6A9486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73A6C38C-02D6-3DE5-FF41-E5E79C442A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BE380B-DC69-4AF9-8F36-1574F36AD23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4953916"/>
      </p:ext>
    </p:extLst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>
            <a:extLst>
              <a:ext uri="{FF2B5EF4-FFF2-40B4-BE49-F238E27FC236}">
                <a16:creationId xmlns:a16="http://schemas.microsoft.com/office/drawing/2014/main" id="{D4277826-B813-E64E-FB90-48D40DBBF2D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2051" name="Espaço Reservado para Texto 2">
            <a:extLst>
              <a:ext uri="{FF2B5EF4-FFF2-40B4-BE49-F238E27FC236}">
                <a16:creationId xmlns:a16="http://schemas.microsoft.com/office/drawing/2014/main" id="{FC605970-0E0E-D32F-EB52-2E171696EF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95F52B-6973-4E8E-9183-EDFD86F5A5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CA6EC2-CEA5-454D-91DB-325CA671A773}" type="datetimeFigureOut">
              <a:rPr lang="pt-BR"/>
              <a:pPr>
                <a:defRPr/>
              </a:pPr>
              <a:t>10/03/2024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F42FF7-9C0E-4F73-B2E0-0C2C0DA15B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21CC6C-7B74-4C76-80A6-FD01332A4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D95CD43-C537-4DFD-BADF-8F2AF342BB88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62F6C4-81D7-4754-91CE-F6646DC4AD57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418C7-4A9F-4E94-92B0-20B30886201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4535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  <p:sldLayoutId id="2147483973" r:id="rId15"/>
  </p:sldLayoutIdLst>
  <p:transition spd="slow">
    <p:diamond/>
  </p:transition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biblia.com.br/joaoferreiraalmeidarevistaatualizada/daniel/dn-capitulo-1/" TargetMode="Externa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biblia.com.br/joaoferreiraalmeidarevistaatualizada/daniel/dn-capitulo-1/" TargetMode="Externa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://biblia.com.br/joaoferreiraalmeidarevistaatualizada/daniel/dn-capitulo-1/" TargetMode="Externa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pt.wikipedia.org/wiki/Susa" TargetMode="Externa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141E096-07C5-46CB-A1C0-57FF9CCB245E}"/>
              </a:ext>
            </a:extLst>
          </p:cNvPr>
          <p:cNvSpPr/>
          <p:nvPr/>
        </p:nvSpPr>
        <p:spPr>
          <a:xfrm>
            <a:off x="784706" y="1412776"/>
            <a:ext cx="10622588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6600" dirty="0">
                <a:solidFill>
                  <a:srgbClr val="0000CC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As Profecias de Daniel</a:t>
            </a:r>
          </a:p>
          <a:p>
            <a:pPr algn="ctr">
              <a:defRPr/>
            </a:pPr>
            <a:r>
              <a:rPr lang="pt-BR" sz="6600" dirty="0">
                <a:solidFill>
                  <a:srgbClr val="0000CC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e </a:t>
            </a:r>
          </a:p>
          <a:p>
            <a:pPr algn="ctr">
              <a:defRPr/>
            </a:pPr>
            <a:r>
              <a:rPr lang="pt-BR" sz="6600" dirty="0">
                <a:solidFill>
                  <a:srgbClr val="0000CC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o Tempo do Fim</a:t>
            </a:r>
            <a:r>
              <a:rPr lang="pt-BR" sz="4800" dirty="0">
                <a:solidFill>
                  <a:srgbClr val="0000CC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endParaRPr lang="pt-BR" sz="6600" dirty="0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ECEC27B-9AC4-6D33-2A48-E5305E37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b="1" dirty="0">
                <a:solidFill>
                  <a:srgbClr val="0000CC"/>
                </a:solidFill>
              </a:rPr>
              <a:t>RECOMENDAÇÃO ESPECIAL</a:t>
            </a:r>
            <a:endParaRPr lang="pt-BR" altLang="pt-BR" b="1" dirty="0">
              <a:solidFill>
                <a:srgbClr val="0000CC"/>
              </a:solidFill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16F86AC-D92F-4269-BFD8-8B9322E334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5400" y="1417638"/>
            <a:ext cx="109728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pt-BR" sz="3600" dirty="0">
                <a:solidFill>
                  <a:srgbClr val="0000CC"/>
                </a:solidFill>
              </a:rPr>
              <a:t>Ellen White recomenda</a:t>
            </a:r>
            <a:r>
              <a:rPr lang="pt-BR" sz="3600" dirty="0"/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sz="3600" dirty="0"/>
              <a:t>“Há necessidade de mais íntimo estudo da Palavra de Deus; </a:t>
            </a:r>
            <a:r>
              <a:rPr lang="pt-BR" sz="3600" dirty="0">
                <a:solidFill>
                  <a:srgbClr val="FF0000"/>
                </a:solidFill>
              </a:rPr>
              <a:t>especialmente</a:t>
            </a:r>
            <a:r>
              <a:rPr lang="pt-BR" sz="3600" dirty="0"/>
              <a:t> devem </a:t>
            </a:r>
            <a:r>
              <a:rPr lang="pt-BR" sz="6000" b="1" dirty="0">
                <a:solidFill>
                  <a:srgbClr val="0000CC"/>
                </a:solidFill>
              </a:rPr>
              <a:t>Daniel</a:t>
            </a:r>
            <a:r>
              <a:rPr lang="pt-BR" sz="3600" dirty="0"/>
              <a:t> e </a:t>
            </a:r>
            <a:r>
              <a:rPr lang="pt-BR" sz="6000" b="1" dirty="0">
                <a:solidFill>
                  <a:schemeClr val="tx2">
                    <a:lumMod val="25000"/>
                  </a:schemeClr>
                </a:solidFill>
              </a:rPr>
              <a:t>Apocalipse</a:t>
            </a:r>
            <a:r>
              <a:rPr lang="pt-BR" sz="3600" dirty="0"/>
              <a:t> merecer a atenção como nunca antes na história de nossa obra”.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sz="3600" dirty="0"/>
              <a:t>(</a:t>
            </a:r>
            <a:r>
              <a:rPr lang="pt-BR" sz="3600" i="1" dirty="0"/>
              <a:t>Testemunhos para Ministros</a:t>
            </a:r>
            <a:r>
              <a:rPr lang="pt-BR" sz="3600" dirty="0"/>
              <a:t>, 112)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4611C5F7-004B-4FB0-AF46-8E831966BB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55440" y="1089024"/>
            <a:ext cx="10441160" cy="536431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pt-BR" sz="3600" dirty="0">
                <a:solidFill>
                  <a:srgbClr val="7030A0"/>
                </a:solidFill>
              </a:rPr>
              <a:t>“Quando os livros de Daniel e Apocalipse forem bem compreendidos, terão os crentes uma experiência religiosa inteiramente diferente. [  ]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pt-BR" sz="3600" dirty="0">
              <a:solidFill>
                <a:srgbClr val="7030A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pt-BR" sz="3600" dirty="0">
                <a:solidFill>
                  <a:srgbClr val="FF0000"/>
                </a:solidFill>
              </a:rPr>
              <a:t>Os livros de Daniel e Apocalipse deviam ser encadernados juntos e publicados</a:t>
            </a:r>
            <a:r>
              <a:rPr lang="pt-BR" sz="3600" dirty="0">
                <a:solidFill>
                  <a:srgbClr val="7030A0"/>
                </a:solidFill>
              </a:rPr>
              <a:t>...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pt-BR" sz="3600" dirty="0">
              <a:solidFill>
                <a:srgbClr val="7030A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pt-BR" sz="3600" dirty="0">
                <a:solidFill>
                  <a:srgbClr val="7030A0"/>
                </a:solidFill>
              </a:rPr>
              <a:t>O alvo é unir esses livros, mostrando que ambos se relacionam com os mesmos assuntos”.                            </a:t>
            </a:r>
            <a:r>
              <a:rPr lang="pt-BR" sz="1800" dirty="0"/>
              <a:t>(Ellen G. </a:t>
            </a:r>
            <a:r>
              <a:rPr lang="pt-BR" sz="1800" dirty="0" err="1"/>
              <a:t>White,</a:t>
            </a:r>
            <a:r>
              <a:rPr lang="pt-BR" sz="1800" i="1" dirty="0" err="1"/>
              <a:t>Testemunhos</a:t>
            </a:r>
            <a:r>
              <a:rPr lang="pt-BR" sz="1800" i="1" dirty="0"/>
              <a:t> para Ministros</a:t>
            </a:r>
            <a:r>
              <a:rPr lang="pt-BR" sz="1800" dirty="0"/>
              <a:t>, 114, 115, 117, 118)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A8836CC-B509-4F94-94FA-DFB5A35DC60E}"/>
              </a:ext>
            </a:extLst>
          </p:cNvPr>
          <p:cNvSpPr txBox="1">
            <a:spLocks/>
          </p:cNvSpPr>
          <p:nvPr/>
        </p:nvSpPr>
        <p:spPr bwMode="auto">
          <a:xfrm>
            <a:off x="1981200" y="11589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>
              <a:defRPr/>
            </a:pPr>
            <a:r>
              <a:rPr lang="en-US" sz="4800" b="1" kern="0" dirty="0">
                <a:solidFill>
                  <a:srgbClr val="0000CC"/>
                </a:solidFill>
              </a:rPr>
              <a:t>Daniel &amp; </a:t>
            </a:r>
            <a:r>
              <a:rPr lang="en-US" sz="4800" b="1" kern="0" dirty="0" err="1">
                <a:solidFill>
                  <a:srgbClr val="0000CC"/>
                </a:solidFill>
              </a:rPr>
              <a:t>Apocalipse</a:t>
            </a:r>
            <a:r>
              <a:rPr lang="en-US" sz="4800" b="1" kern="0" dirty="0">
                <a:solidFill>
                  <a:srgbClr val="0000CC"/>
                </a:solidFill>
              </a:rPr>
              <a:t> </a:t>
            </a:r>
            <a:endParaRPr lang="pt-BR" sz="4800" b="1" kern="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75DE4D5-945A-4B29-A94C-CF52A7B7D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E805994-6401-4F4D-9CD8-F636FD9E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D7F44B-983D-40E7-BC16-3A0F62FE5DFF}" type="slidenum">
              <a:rPr lang="pt-BR" altLang="pt-BR"/>
              <a:pPr/>
              <a:t>4</a:t>
            </a:fld>
            <a:endParaRPr lang="pt-BR" altLang="pt-BR"/>
          </a:p>
        </p:txBody>
      </p:sp>
      <p:sp>
        <p:nvSpPr>
          <p:cNvPr id="10244" name="Retângulo 3">
            <a:extLst>
              <a:ext uri="{FF2B5EF4-FFF2-40B4-BE49-F238E27FC236}">
                <a16:creationId xmlns:a16="http://schemas.microsoft.com/office/drawing/2014/main" id="{651A2ABB-553F-893F-410C-9BD026CC4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92" y="404664"/>
            <a:ext cx="11089232" cy="501675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  <a:hlinkClick r:id="rId5" tooltip="Daniel – Capítulo 1"/>
              </a:rPr>
              <a:t>Daniel – Capítulo 1</a:t>
            </a:r>
            <a:endParaRPr lang="pt-BR" altLang="pt-BR" sz="4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</a:rPr>
              <a:t>1 No ano terceiro do reinado de </a:t>
            </a:r>
            <a:r>
              <a:rPr lang="pt-BR" altLang="pt-BR" sz="4000" dirty="0" err="1">
                <a:latin typeface="inherit"/>
              </a:rPr>
              <a:t>Jeoaquim</a:t>
            </a:r>
            <a:r>
              <a:rPr lang="pt-BR" altLang="pt-BR" sz="4000" dirty="0">
                <a:latin typeface="inherit"/>
              </a:rPr>
              <a:t>, rei de Judá, veio </a:t>
            </a:r>
            <a:r>
              <a:rPr lang="pt-BR" altLang="pt-BR" sz="4000" b="1" dirty="0">
                <a:solidFill>
                  <a:srgbClr val="0000CC"/>
                </a:solidFill>
                <a:latin typeface="inherit"/>
              </a:rPr>
              <a:t>Nabucodonosor</a:t>
            </a:r>
            <a:r>
              <a:rPr lang="pt-BR" altLang="pt-BR" sz="4000" dirty="0">
                <a:latin typeface="inherit"/>
              </a:rPr>
              <a:t>, rei da </a:t>
            </a:r>
            <a:r>
              <a:rPr lang="pt-BR" altLang="pt-BR" sz="4000" b="1" dirty="0">
                <a:solidFill>
                  <a:srgbClr val="0000CC"/>
                </a:solidFill>
                <a:latin typeface="inherit"/>
              </a:rPr>
              <a:t>Babilônia</a:t>
            </a:r>
            <a:r>
              <a:rPr lang="pt-BR" altLang="pt-BR" sz="4000" dirty="0">
                <a:latin typeface="inherit"/>
              </a:rPr>
              <a:t>, a </a:t>
            </a:r>
            <a:r>
              <a:rPr lang="pt-BR" altLang="pt-BR" sz="4000" b="1" dirty="0">
                <a:solidFill>
                  <a:srgbClr val="00B050"/>
                </a:solidFill>
                <a:latin typeface="inherit"/>
              </a:rPr>
              <a:t>Jerusalém</a:t>
            </a:r>
            <a:r>
              <a:rPr lang="pt-BR" altLang="pt-BR" sz="4000" dirty="0">
                <a:latin typeface="inherit"/>
              </a:rPr>
              <a:t> e a sitiou.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</a:rPr>
              <a:t>2 </a:t>
            </a:r>
            <a:r>
              <a:rPr lang="pt-BR" altLang="pt-BR" sz="4000" b="1" dirty="0">
                <a:solidFill>
                  <a:srgbClr val="FF0000"/>
                </a:solidFill>
                <a:latin typeface="inherit"/>
              </a:rPr>
              <a:t>O Senhor lhe entregou nas mãos</a:t>
            </a:r>
            <a:r>
              <a:rPr lang="pt-BR" altLang="pt-BR" sz="4000" dirty="0">
                <a:latin typeface="inherit"/>
              </a:rPr>
              <a:t> a </a:t>
            </a:r>
            <a:r>
              <a:rPr lang="pt-BR" altLang="pt-BR" sz="4000" dirty="0" err="1">
                <a:latin typeface="inherit"/>
              </a:rPr>
              <a:t>Jeoaquim</a:t>
            </a:r>
            <a:r>
              <a:rPr lang="pt-BR" altLang="pt-BR" sz="4000" dirty="0">
                <a:latin typeface="inherit"/>
              </a:rPr>
              <a:t>, rei de Judá, e alguns dos </a:t>
            </a:r>
            <a:r>
              <a:rPr lang="pt-BR" altLang="pt-BR" sz="4000" b="1" dirty="0">
                <a:solidFill>
                  <a:srgbClr val="EB9227"/>
                </a:solidFill>
                <a:latin typeface="inherit"/>
              </a:rPr>
              <a:t>utensílios</a:t>
            </a:r>
            <a:r>
              <a:rPr lang="pt-BR" altLang="pt-BR" sz="4000" dirty="0">
                <a:latin typeface="inherit"/>
              </a:rPr>
              <a:t> da Casa de Deus; a estes, levou-os para a terra de </a:t>
            </a:r>
            <a:r>
              <a:rPr lang="pt-BR" altLang="pt-BR" sz="4000" dirty="0" err="1">
                <a:latin typeface="inherit"/>
              </a:rPr>
              <a:t>Sinar</a:t>
            </a:r>
            <a:r>
              <a:rPr lang="pt-BR" altLang="pt-BR" sz="4000" dirty="0">
                <a:latin typeface="inherit"/>
              </a:rPr>
              <a:t>, para a casa do seu deus, e os </a:t>
            </a:r>
            <a:r>
              <a:rPr lang="pt-BR" altLang="pt-BR" sz="4000" b="1" dirty="0">
                <a:solidFill>
                  <a:srgbClr val="EB9227"/>
                </a:solidFill>
                <a:latin typeface="inherit"/>
              </a:rPr>
              <a:t>pôs na casa do tesouro do seu deus.</a:t>
            </a:r>
          </a:p>
        </p:txBody>
      </p:sp>
      <p:sp>
        <p:nvSpPr>
          <p:cNvPr id="10245" name="CaixaDeTexto 3">
            <a:extLst>
              <a:ext uri="{FF2B5EF4-FFF2-40B4-BE49-F238E27FC236}">
                <a16:creationId xmlns:a16="http://schemas.microsoft.com/office/drawing/2014/main" id="{0CF271BB-8094-BDE2-8CCB-16A6746A0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071" y="5647069"/>
            <a:ext cx="797045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400" b="1" dirty="0">
                <a:solidFill>
                  <a:srgbClr val="0000CC"/>
                </a:solidFill>
              </a:rPr>
              <a:t>Leia-se: </a:t>
            </a:r>
            <a:r>
              <a:rPr lang="pt-BR" altLang="pt-BR" sz="4400" b="1" dirty="0" err="1">
                <a:solidFill>
                  <a:srgbClr val="0000CC"/>
                </a:solidFill>
              </a:rPr>
              <a:t>Jermias</a:t>
            </a:r>
            <a:r>
              <a:rPr lang="pt-BR" altLang="pt-BR" sz="4400" b="1" dirty="0">
                <a:solidFill>
                  <a:srgbClr val="0000CC"/>
                </a:solidFill>
              </a:rPr>
              <a:t> 25:9 e 29:10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34E7997-7933-478C-9FBE-8959136A9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06EB8-70AD-4EB5-B3E4-A0D2040E55C5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DFCEE93-466C-4C7B-8804-B4CC549FA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C6B6D3-8B5E-453D-90F5-EA92D17E7766}" type="slidenum">
              <a:rPr lang="pt-BR" altLang="pt-BR"/>
              <a:pPr/>
              <a:t>5</a:t>
            </a:fld>
            <a:endParaRPr lang="pt-BR" altLang="pt-BR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1838BE7-A4C8-478D-B3EF-36E2CCE27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643622"/>
            <a:ext cx="10945215" cy="55707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Nabucodonosor fez 3 investidas em Jerusalém:</a:t>
            </a:r>
          </a:p>
          <a:p>
            <a:pPr eaLnBrk="1" hangingPunct="1">
              <a:defRPr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pt-BR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605 </a:t>
            </a:r>
            <a:r>
              <a:rPr lang="pt-BR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</a:t>
            </a:r>
            <a:r>
              <a:rPr lang="pt-BR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– quando levou cativo o rei  de Judá,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Jeoaquim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e os jovens hebreus (Daniel,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Misael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Azarias e </a:t>
            </a:r>
            <a:r>
              <a:rPr lang="pt-B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Hananias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). Levou também os utensílios do Templo de Salomão em Jerusalém, saqueando cerca de 5469 objetos de ouro, prata e bronze.</a:t>
            </a:r>
          </a:p>
          <a:p>
            <a:pPr eaLnBrk="1" hangingPunct="1">
              <a:defRPr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pt-BR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597 </a:t>
            </a:r>
            <a:r>
              <a:rPr lang="pt-BR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</a:t>
            </a:r>
            <a:r>
              <a:rPr lang="pt-BR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– Levou cativo o rei Joaquim, o profeta Ezequiel, </a:t>
            </a:r>
            <a:r>
              <a:rPr lang="pt-BR" sz="24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10.000 pessoas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do povo e mais utensílios do Templo.</a:t>
            </a:r>
          </a:p>
          <a:p>
            <a:pPr eaLnBrk="1" hangingPunct="1">
              <a:defRPr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pt-BR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586 </a:t>
            </a:r>
            <a:r>
              <a:rPr lang="pt-BR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</a:t>
            </a:r>
            <a:r>
              <a:rPr lang="pt-BR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– </a:t>
            </a:r>
            <a:r>
              <a:rPr lang="pt-B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Levou cativo o rei </a:t>
            </a:r>
            <a:r>
              <a:rPr lang="pt-BR" sz="2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Zedequias</a:t>
            </a:r>
            <a:r>
              <a:rPr lang="pt-B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 o restante da população. Destruiu a cidade de Jerusalém e o Templo.</a:t>
            </a:r>
          </a:p>
          <a:p>
            <a:pPr eaLnBrk="1" hangingPunct="1">
              <a:defRPr/>
            </a:pP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1" hangingPunct="1">
              <a:defRPr/>
            </a:pPr>
            <a:r>
              <a:rPr lang="pt-B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Leia-se: II Reis 24:1 a 17 – II Cron. 36 – Isa.39:6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E28D3E1-ABFE-4DC9-85AC-D40C424C39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9422" y="-36998"/>
            <a:ext cx="8147050" cy="7651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b="1" dirty="0"/>
              <a:t>Daniel 1:1 - Duas </a:t>
            </a:r>
            <a:r>
              <a:rPr lang="en-US" altLang="pt-BR" b="1" dirty="0" err="1"/>
              <a:t>cidades</a:t>
            </a:r>
            <a:r>
              <a:rPr lang="en-US" altLang="pt-BR" b="1" dirty="0"/>
              <a:t>:</a:t>
            </a:r>
            <a:endParaRPr lang="pt-BR" altLang="pt-BR" sz="4800" dirty="0"/>
          </a:p>
        </p:txBody>
      </p:sp>
      <p:pic>
        <p:nvPicPr>
          <p:cNvPr id="27654" name="Picture 6" descr="040_JPG">
            <a:extLst>
              <a:ext uri="{FF2B5EF4-FFF2-40B4-BE49-F238E27FC236}">
                <a16:creationId xmlns:a16="http://schemas.microsoft.com/office/drawing/2014/main" id="{9EBC2DDE-8418-2070-958D-EA215215537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215" y="1328739"/>
            <a:ext cx="5033955" cy="51158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Espaço Reservado para Data 4">
            <a:extLst>
              <a:ext uri="{FF2B5EF4-FFF2-40B4-BE49-F238E27FC236}">
                <a16:creationId xmlns:a16="http://schemas.microsoft.com/office/drawing/2014/main" id="{94034236-4B92-4CCB-99A4-296AFEFB2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229153-41B5-4401-9898-E5A1864D7777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E4F966A9-B9AC-4F19-B76B-49883D051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997D55-165C-45FE-8BB8-ABB96B18BC4D}" type="slidenum">
              <a:rPr lang="pt-BR" altLang="pt-BR"/>
              <a:pPr/>
              <a:t>6</a:t>
            </a:fld>
            <a:endParaRPr lang="pt-BR" altLang="pt-BR"/>
          </a:p>
        </p:txBody>
      </p:sp>
      <p:pic>
        <p:nvPicPr>
          <p:cNvPr id="27655" name="Picture 7" descr="467068">
            <a:extLst>
              <a:ext uri="{FF2B5EF4-FFF2-40B4-BE49-F238E27FC236}">
                <a16:creationId xmlns:a16="http://schemas.microsoft.com/office/drawing/2014/main" id="{5DAC7C49-2E37-8A83-58AC-94899D15FF00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9336" y="1364458"/>
            <a:ext cx="5274464" cy="51479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7" name="WordArt 9">
            <a:extLst>
              <a:ext uri="{FF2B5EF4-FFF2-40B4-BE49-F238E27FC236}">
                <a16:creationId xmlns:a16="http://schemas.microsoft.com/office/drawing/2014/main" id="{41C9334F-5589-65C2-AA74-A0D3F94EF03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371610" y="844550"/>
            <a:ext cx="3095625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Babilônia</a:t>
            </a:r>
            <a:endParaRPr lang="en-US" sz="3600" kern="10" dirty="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27658" name="WordArt 10">
            <a:extLst>
              <a:ext uri="{FF2B5EF4-FFF2-40B4-BE49-F238E27FC236}">
                <a16:creationId xmlns:a16="http://schemas.microsoft.com/office/drawing/2014/main" id="{AC985F8F-A211-8C66-2870-D0BE5FD8D66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600830" y="836618"/>
            <a:ext cx="3457575" cy="1150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Jerusalém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467068">
            <a:extLst>
              <a:ext uri="{FF2B5EF4-FFF2-40B4-BE49-F238E27FC236}">
                <a16:creationId xmlns:a16="http://schemas.microsoft.com/office/drawing/2014/main" id="{7836D7E6-9E6B-CEFD-762A-960118C95E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1150" y="21991"/>
            <a:ext cx="8276152" cy="6237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9029" name="Rectangle 5">
            <a:extLst>
              <a:ext uri="{FF2B5EF4-FFF2-40B4-BE49-F238E27FC236}">
                <a16:creationId xmlns:a16="http://schemas.microsoft.com/office/drawing/2014/main" id="{2FFFB67F-0967-4850-AE54-3C3F0D2524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70495" y="3552825"/>
            <a:ext cx="5688632" cy="3168650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altLang="pt-BR" b="1" dirty="0" err="1">
                <a:solidFill>
                  <a:schemeClr val="tx1"/>
                </a:solidFill>
              </a:rPr>
              <a:t>Jerusalém</a:t>
            </a:r>
            <a:r>
              <a:rPr lang="en-US" altLang="pt-BR" b="1" dirty="0">
                <a:solidFill>
                  <a:schemeClr val="tx1"/>
                </a:solidFill>
              </a:rPr>
              <a:t>:</a:t>
            </a:r>
            <a:br>
              <a:rPr lang="en-US" altLang="pt-BR" b="1" dirty="0">
                <a:solidFill>
                  <a:schemeClr val="tx1"/>
                </a:solidFill>
              </a:rPr>
            </a:br>
            <a:r>
              <a:rPr lang="en-US" altLang="pt-BR" sz="3900" b="1" dirty="0">
                <a:solidFill>
                  <a:schemeClr val="tx1"/>
                </a:solidFill>
              </a:rPr>
              <a:t> (</a:t>
            </a:r>
            <a:r>
              <a:rPr lang="en-US" altLang="pt-BR" sz="3900" b="1" dirty="0" err="1">
                <a:solidFill>
                  <a:schemeClr val="tx1"/>
                </a:solidFill>
              </a:rPr>
              <a:t>Shalem</a:t>
            </a:r>
            <a:r>
              <a:rPr lang="en-US" altLang="pt-BR" sz="3900" b="1" dirty="0">
                <a:solidFill>
                  <a:schemeClr val="tx1"/>
                </a:solidFill>
              </a:rPr>
              <a:t> – Gen. 14:17-20)</a:t>
            </a:r>
            <a:br>
              <a:rPr lang="en-US" altLang="pt-BR" sz="3900" b="1" dirty="0">
                <a:solidFill>
                  <a:schemeClr val="tx1"/>
                </a:solidFill>
              </a:rPr>
            </a:br>
            <a:r>
              <a:rPr lang="en-US" altLang="pt-BR" b="1" dirty="0">
                <a:solidFill>
                  <a:srgbClr val="F2F80A"/>
                </a:solidFill>
              </a:rPr>
              <a:t>A </a:t>
            </a:r>
            <a:r>
              <a:rPr lang="en-US" altLang="pt-BR" b="1" dirty="0" err="1">
                <a:solidFill>
                  <a:srgbClr val="F2F80A"/>
                </a:solidFill>
              </a:rPr>
              <a:t>cidade</a:t>
            </a:r>
            <a:r>
              <a:rPr lang="en-US" altLang="pt-BR" b="1" dirty="0">
                <a:solidFill>
                  <a:srgbClr val="F2F80A"/>
                </a:solidFill>
              </a:rPr>
              <a:t> de Deus.</a:t>
            </a:r>
            <a:br>
              <a:rPr lang="en-US" altLang="pt-BR" b="1" dirty="0">
                <a:solidFill>
                  <a:srgbClr val="F2F80A"/>
                </a:solidFill>
              </a:rPr>
            </a:br>
            <a:r>
              <a:rPr lang="en-US" altLang="pt-BR" b="1" dirty="0">
                <a:solidFill>
                  <a:srgbClr val="F2F80A"/>
                </a:solidFill>
              </a:rPr>
              <a:t>A </a:t>
            </a:r>
            <a:r>
              <a:rPr lang="en-US" altLang="pt-BR" b="1" dirty="0" err="1">
                <a:solidFill>
                  <a:srgbClr val="F2F80A"/>
                </a:solidFill>
              </a:rPr>
              <a:t>cidade</a:t>
            </a:r>
            <a:r>
              <a:rPr lang="en-US" altLang="pt-BR" b="1" dirty="0">
                <a:solidFill>
                  <a:srgbClr val="F2F80A"/>
                </a:solidFill>
              </a:rPr>
              <a:t> da </a:t>
            </a:r>
            <a:r>
              <a:rPr lang="en-US" altLang="pt-BR" b="1" dirty="0" err="1">
                <a:solidFill>
                  <a:srgbClr val="F2F80A"/>
                </a:solidFill>
              </a:rPr>
              <a:t>verdade</a:t>
            </a:r>
            <a:r>
              <a:rPr lang="en-US" altLang="pt-BR" b="1" dirty="0">
                <a:solidFill>
                  <a:srgbClr val="F2F80A"/>
                </a:solidFill>
              </a:rPr>
              <a:t>.</a:t>
            </a:r>
            <a:br>
              <a:rPr lang="en-US" altLang="pt-BR" b="1" dirty="0">
                <a:solidFill>
                  <a:srgbClr val="F2F80A"/>
                </a:solidFill>
              </a:rPr>
            </a:br>
            <a:r>
              <a:rPr lang="en-US" altLang="pt-BR" b="1" dirty="0">
                <a:solidFill>
                  <a:srgbClr val="F2F80A"/>
                </a:solidFill>
              </a:rPr>
              <a:t>A </a:t>
            </a:r>
            <a:r>
              <a:rPr lang="en-US" altLang="pt-BR" b="1" dirty="0" err="1">
                <a:solidFill>
                  <a:srgbClr val="F2F80A"/>
                </a:solidFill>
              </a:rPr>
              <a:t>cidade</a:t>
            </a:r>
            <a:r>
              <a:rPr lang="en-US" altLang="pt-BR" b="1" dirty="0">
                <a:solidFill>
                  <a:srgbClr val="F2F80A"/>
                </a:solidFill>
              </a:rPr>
              <a:t> da </a:t>
            </a:r>
            <a:r>
              <a:rPr lang="en-US" altLang="pt-BR" b="1" dirty="0" err="1">
                <a:solidFill>
                  <a:srgbClr val="F2F80A"/>
                </a:solidFill>
              </a:rPr>
              <a:t>obediência</a:t>
            </a:r>
            <a:r>
              <a:rPr lang="en-US" altLang="pt-BR" b="1" dirty="0">
                <a:solidFill>
                  <a:srgbClr val="F2F80A"/>
                </a:solidFill>
              </a:rPr>
              <a:t>.</a:t>
            </a:r>
            <a:endParaRPr lang="pt-BR" altLang="pt-BR" b="1" dirty="0">
              <a:solidFill>
                <a:srgbClr val="F2F80A"/>
              </a:solidFill>
            </a:endParaRP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8F0079-23A0-4EE3-B479-44094657D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E35E5A-FE23-4E10-BC97-60A796AD07EA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C2622DCF-E1C6-4BDB-A4B5-2C9DC258F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AA635F-BD65-49B8-87F2-174C2336366D}" type="slidenum">
              <a:rPr lang="pt-BR" altLang="pt-BR"/>
              <a:pPr/>
              <a:t>7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2">
            <a:extLst>
              <a:ext uri="{FF2B5EF4-FFF2-40B4-BE49-F238E27FC236}">
                <a16:creationId xmlns:a16="http://schemas.microsoft.com/office/drawing/2014/main" id="{636C2421-B445-464A-8054-37E45B7B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9F3456-4A5F-4D5C-A012-5BBB3D449471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7EE434C-C2AF-4534-9860-61648E6A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EF5471-AE26-4889-8929-497697A19BB0}" type="slidenum">
              <a:rPr lang="pt-BR" altLang="pt-BR"/>
              <a:pPr/>
              <a:t>8</a:t>
            </a:fld>
            <a:endParaRPr lang="pt-BR" altLang="pt-BR"/>
          </a:p>
        </p:txBody>
      </p:sp>
      <p:pic>
        <p:nvPicPr>
          <p:cNvPr id="15364" name="Picture 2" descr="jerusalem">
            <a:extLst>
              <a:ext uri="{FF2B5EF4-FFF2-40B4-BE49-F238E27FC236}">
                <a16:creationId xmlns:a16="http://schemas.microsoft.com/office/drawing/2014/main" id="{9D98F49D-C91A-4A1B-2210-DFBA2E1D1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532" y="162329"/>
            <a:ext cx="7172668" cy="537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3">
            <a:extLst>
              <a:ext uri="{FF2B5EF4-FFF2-40B4-BE49-F238E27FC236}">
                <a16:creationId xmlns:a16="http://schemas.microsoft.com/office/drawing/2014/main" id="{65B03F94-E4DC-4171-AA66-FFAEC3D5E3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1400" y="3739998"/>
            <a:ext cx="5924338" cy="2955673"/>
          </a:xfrm>
          <a:solidFill>
            <a:srgbClr val="FFFF00"/>
          </a:solidFill>
          <a:effectLst>
            <a:outerShdw dist="53882" dir="2700000" algn="ctr" rotWithShape="0">
              <a:schemeClr val="tx1"/>
            </a:outerShdw>
          </a:effectLst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altLang="pt-BR" sz="4800" b="1" dirty="0" err="1">
                <a:solidFill>
                  <a:srgbClr val="00B050"/>
                </a:solidFill>
              </a:rPr>
              <a:t>Babilônia</a:t>
            </a:r>
            <a:r>
              <a:rPr lang="en-US" altLang="pt-BR" sz="4800" b="1" dirty="0">
                <a:solidFill>
                  <a:srgbClr val="00B050"/>
                </a:solidFill>
              </a:rPr>
              <a:t>:</a:t>
            </a:r>
            <a:br>
              <a:rPr lang="en-US" altLang="pt-BR" sz="4800" b="1" dirty="0">
                <a:solidFill>
                  <a:srgbClr val="00B050"/>
                </a:solidFill>
              </a:rPr>
            </a:br>
            <a:r>
              <a:rPr lang="en-US" altLang="pt-BR" sz="4800" b="1" dirty="0">
                <a:solidFill>
                  <a:srgbClr val="00B050"/>
                </a:solidFill>
              </a:rPr>
              <a:t> (Babel – Gen 11:1-9)</a:t>
            </a:r>
            <a:br>
              <a:rPr lang="en-US" altLang="pt-BR" sz="4800" b="1" dirty="0">
                <a:solidFill>
                  <a:srgbClr val="00B050"/>
                </a:solidFill>
              </a:rPr>
            </a:br>
            <a:r>
              <a:rPr lang="en-US" altLang="pt-BR" sz="3200" b="1" dirty="0">
                <a:solidFill>
                  <a:srgbClr val="FF0000"/>
                </a:solidFill>
              </a:rPr>
              <a:t>O </a:t>
            </a:r>
            <a:r>
              <a:rPr lang="en-US" altLang="pt-BR" sz="3200" b="1" dirty="0" err="1">
                <a:solidFill>
                  <a:srgbClr val="FF0000"/>
                </a:solidFill>
              </a:rPr>
              <a:t>centro</a:t>
            </a:r>
            <a:r>
              <a:rPr lang="en-US" altLang="pt-BR" sz="3200" b="1" dirty="0">
                <a:solidFill>
                  <a:srgbClr val="FF0000"/>
                </a:solidFill>
              </a:rPr>
              <a:t> da </a:t>
            </a:r>
            <a:r>
              <a:rPr lang="en-US" altLang="pt-BR" sz="3200" b="1" dirty="0" err="1">
                <a:solidFill>
                  <a:srgbClr val="FF0000"/>
                </a:solidFill>
              </a:rPr>
              <a:t>rebelião</a:t>
            </a:r>
            <a:r>
              <a:rPr lang="en-US" altLang="pt-BR" sz="3200" b="1" dirty="0">
                <a:solidFill>
                  <a:srgbClr val="FF0000"/>
                </a:solidFill>
              </a:rPr>
              <a:t> contra Deus.</a:t>
            </a:r>
            <a:br>
              <a:rPr lang="en-US" altLang="pt-BR" sz="3200" b="1" dirty="0">
                <a:solidFill>
                  <a:srgbClr val="FF0000"/>
                </a:solidFill>
              </a:rPr>
            </a:br>
            <a:r>
              <a:rPr lang="en-US" altLang="pt-BR" sz="3200" b="1" dirty="0">
                <a:solidFill>
                  <a:srgbClr val="FF0000"/>
                </a:solidFill>
              </a:rPr>
              <a:t>O </a:t>
            </a:r>
            <a:r>
              <a:rPr lang="en-US" altLang="pt-BR" sz="3200" b="1" dirty="0" err="1">
                <a:solidFill>
                  <a:srgbClr val="FF0000"/>
                </a:solidFill>
              </a:rPr>
              <a:t>centro</a:t>
            </a:r>
            <a:r>
              <a:rPr lang="en-US" altLang="pt-BR" sz="3200" b="1" dirty="0">
                <a:solidFill>
                  <a:srgbClr val="FF0000"/>
                </a:solidFill>
              </a:rPr>
              <a:t> de </a:t>
            </a:r>
            <a:r>
              <a:rPr lang="en-US" altLang="pt-BR" sz="3200" b="1" dirty="0" err="1">
                <a:solidFill>
                  <a:srgbClr val="FF0000"/>
                </a:solidFill>
              </a:rPr>
              <a:t>toda</a:t>
            </a:r>
            <a:r>
              <a:rPr lang="en-US" altLang="pt-BR" sz="3200" b="1" dirty="0">
                <a:solidFill>
                  <a:srgbClr val="FF0000"/>
                </a:solidFill>
              </a:rPr>
              <a:t> a </a:t>
            </a:r>
            <a:r>
              <a:rPr lang="en-US" altLang="pt-BR" sz="3200" b="1" dirty="0" err="1">
                <a:solidFill>
                  <a:srgbClr val="FF0000"/>
                </a:solidFill>
              </a:rPr>
              <a:t>confusão</a:t>
            </a:r>
            <a:r>
              <a:rPr lang="en-US" altLang="pt-BR" sz="3200" b="1" dirty="0">
                <a:solidFill>
                  <a:srgbClr val="FF0000"/>
                </a:solidFill>
              </a:rPr>
              <a:t>.</a:t>
            </a:r>
            <a:br>
              <a:rPr lang="en-US" altLang="pt-BR" sz="3200" b="1" dirty="0">
                <a:solidFill>
                  <a:srgbClr val="FF0000"/>
                </a:solidFill>
              </a:rPr>
            </a:br>
            <a:r>
              <a:rPr lang="en-US" altLang="pt-BR" sz="3200" b="1" dirty="0">
                <a:solidFill>
                  <a:srgbClr val="FF0000"/>
                </a:solidFill>
              </a:rPr>
              <a:t>O </a:t>
            </a:r>
            <a:r>
              <a:rPr lang="en-US" altLang="pt-BR" sz="3200" b="1" dirty="0" err="1">
                <a:solidFill>
                  <a:srgbClr val="FF0000"/>
                </a:solidFill>
              </a:rPr>
              <a:t>centro</a:t>
            </a:r>
            <a:r>
              <a:rPr lang="en-US" altLang="pt-BR" sz="3200" b="1" dirty="0">
                <a:solidFill>
                  <a:srgbClr val="FF0000"/>
                </a:solidFill>
              </a:rPr>
              <a:t> do </a:t>
            </a:r>
            <a:r>
              <a:rPr lang="en-US" altLang="pt-BR" sz="3200" b="1" dirty="0" err="1">
                <a:solidFill>
                  <a:srgbClr val="FF0000"/>
                </a:solidFill>
              </a:rPr>
              <a:t>erro</a:t>
            </a:r>
            <a:r>
              <a:rPr lang="en-US" altLang="pt-BR" sz="3200" b="1" dirty="0">
                <a:solidFill>
                  <a:srgbClr val="FF0000"/>
                </a:solidFill>
              </a:rPr>
              <a:t> e da </a:t>
            </a:r>
            <a:r>
              <a:rPr lang="en-US" altLang="pt-BR" sz="3200" b="1" dirty="0" err="1">
                <a:solidFill>
                  <a:srgbClr val="FF0000"/>
                </a:solidFill>
              </a:rPr>
              <a:t>apostasia</a:t>
            </a:r>
            <a:r>
              <a:rPr lang="en-US" altLang="pt-BR" sz="3200" b="1" dirty="0">
                <a:solidFill>
                  <a:srgbClr val="FF0000"/>
                </a:solidFill>
              </a:rPr>
              <a:t>.</a:t>
            </a:r>
            <a:endParaRPr lang="pt-PT" altLang="pt-BR" sz="3200" b="1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CFD3A8-27C0-4429-95AE-B2A81169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221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8000" dirty="0"/>
              <a:t>Distância 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5CFE9B-6AF6-44FD-94D0-E168883FF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3C51CF-A56C-4023-A13C-ACCF6B1D9A78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3E11A90-7507-4CBB-A905-21C28A95B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C58138-1D33-4BBA-9B33-4E40D7CE338A}" type="slidenum">
              <a:rPr lang="pt-BR" altLang="pt-BR"/>
              <a:pPr/>
              <a:t>9</a:t>
            </a:fld>
            <a:endParaRPr lang="pt-BR" alt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11B8E59-7291-407D-BC93-DF817CAD2A84}"/>
              </a:ext>
            </a:extLst>
          </p:cNvPr>
          <p:cNvSpPr/>
          <p:nvPr/>
        </p:nvSpPr>
        <p:spPr>
          <a:xfrm>
            <a:off x="623392" y="1484784"/>
            <a:ext cx="10873208" cy="44012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pt-BR" sz="4000" dirty="0">
                <a:solidFill>
                  <a:schemeClr val="tx1">
                    <a:lumMod val="85000"/>
                  </a:schemeClr>
                </a:solidFill>
                <a:latin typeface="Lucida Grande"/>
              </a:rPr>
              <a:t>Jerusalém ficava a aproximadamente </a:t>
            </a:r>
            <a:r>
              <a:rPr lang="pt-BR" sz="4000" b="1" dirty="0">
                <a:solidFill>
                  <a:srgbClr val="0000CC"/>
                </a:solidFill>
                <a:latin typeface="Lucida Grande"/>
              </a:rPr>
              <a:t>1.500 quilômetros de Babilônia</a:t>
            </a:r>
            <a:r>
              <a:rPr lang="pt-BR" sz="4000" b="1" dirty="0">
                <a:solidFill>
                  <a:srgbClr val="666666"/>
                </a:solidFill>
                <a:latin typeface="Lucida Grande"/>
              </a:rPr>
              <a:t>. </a:t>
            </a:r>
            <a:r>
              <a:rPr lang="pt-BR" sz="4000" dirty="0">
                <a:solidFill>
                  <a:schemeClr val="tx1">
                    <a:lumMod val="85000"/>
                  </a:schemeClr>
                </a:solidFill>
                <a:latin typeface="Lucida Grande"/>
              </a:rPr>
              <a:t>Provavelmente Daniel teve que andar a pé ao longo dessa estrada, acompanhando o exército</a:t>
            </a:r>
            <a:r>
              <a:rPr lang="pt-BR" sz="4000" dirty="0">
                <a:solidFill>
                  <a:srgbClr val="666666"/>
                </a:solidFill>
                <a:latin typeface="Lucida Grande"/>
              </a:rPr>
              <a:t>, </a:t>
            </a:r>
            <a:r>
              <a:rPr lang="pt-BR" sz="4000" b="1" dirty="0">
                <a:solidFill>
                  <a:srgbClr val="0000CC"/>
                </a:solidFill>
                <a:latin typeface="Lucida Grande"/>
              </a:rPr>
              <a:t>numa média de 25 quilômetros por dia</a:t>
            </a:r>
            <a:r>
              <a:rPr lang="pt-BR" sz="4000" dirty="0">
                <a:solidFill>
                  <a:srgbClr val="666666"/>
                </a:solidFill>
                <a:latin typeface="Lucida Grande"/>
              </a:rPr>
              <a:t>. </a:t>
            </a:r>
            <a:r>
              <a:rPr lang="pt-BR" sz="4000" dirty="0">
                <a:solidFill>
                  <a:schemeClr val="tx1">
                    <a:lumMod val="85000"/>
                  </a:schemeClr>
                </a:solidFill>
                <a:latin typeface="Lucida Grande"/>
              </a:rPr>
              <a:t>Isso significa que a viagem deve ter durado aproximadamente dois meses.</a:t>
            </a:r>
            <a:endParaRPr lang="pt-BR" sz="4000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</p:cSld>
  <p:clrMapOvr>
    <a:masterClrMapping/>
  </p:clrMapOvr>
  <p:transition spd="slow"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BFF94D4-8A00-490A-8C34-605700BF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EC72E00-6BEA-48C3-A204-C2DC47309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143E58-D1C3-49F1-8DAF-40A58B3B9481}" type="slidenum">
              <a:rPr lang="pt-BR" altLang="pt-BR"/>
              <a:pPr/>
              <a:t>10</a:t>
            </a:fld>
            <a:endParaRPr lang="pt-BR" altLang="pt-BR"/>
          </a:p>
        </p:txBody>
      </p:sp>
      <p:sp>
        <p:nvSpPr>
          <p:cNvPr id="18436" name="Retângulo 3">
            <a:extLst>
              <a:ext uri="{FF2B5EF4-FFF2-40B4-BE49-F238E27FC236}">
                <a16:creationId xmlns:a16="http://schemas.microsoft.com/office/drawing/2014/main" id="{036838BB-B2F2-4BAC-A522-23289A7A0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477818"/>
            <a:ext cx="11377264" cy="58785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  <a:hlinkClick r:id="rId5" tooltip="Daniel – Capítulo 1"/>
              </a:rPr>
              <a:t>Daniel – Capítulo 1</a:t>
            </a:r>
            <a:endParaRPr lang="pt-BR" altLang="pt-BR" sz="2400" dirty="0">
              <a:latin typeface="inheri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pt-BR" altLang="pt-BR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3 Disse o rei a </a:t>
            </a:r>
            <a:r>
              <a:rPr lang="pt-BR" altLang="pt-BR" sz="2400" dirty="0" err="1">
                <a:latin typeface="inherit"/>
              </a:rPr>
              <a:t>Aspenaz</a:t>
            </a:r>
            <a:r>
              <a:rPr lang="pt-BR" altLang="pt-BR" sz="2400" dirty="0">
                <a:latin typeface="inherit"/>
              </a:rPr>
              <a:t>, chefe dos seus eunucos, que trouxesse alguns dos </a:t>
            </a:r>
            <a:r>
              <a:rPr lang="pt-BR" altLang="pt-BR" sz="2400" b="1" dirty="0">
                <a:solidFill>
                  <a:srgbClr val="00B050"/>
                </a:solidFill>
                <a:latin typeface="inherit"/>
              </a:rPr>
              <a:t>filhos de Israel</a:t>
            </a:r>
            <a:r>
              <a:rPr lang="pt-BR" altLang="pt-BR" sz="2400" dirty="0">
                <a:latin typeface="inherit"/>
              </a:rPr>
              <a:t>, tanto da </a:t>
            </a:r>
            <a:r>
              <a:rPr lang="pt-BR" altLang="pt-BR" sz="2400" b="1" dirty="0">
                <a:solidFill>
                  <a:srgbClr val="0000CC"/>
                </a:solidFill>
                <a:latin typeface="inherit"/>
              </a:rPr>
              <a:t>linhagem real </a:t>
            </a:r>
            <a:r>
              <a:rPr lang="pt-BR" altLang="pt-BR" sz="2400" dirty="0">
                <a:latin typeface="inherit"/>
              </a:rPr>
              <a:t>como dos </a:t>
            </a:r>
            <a:r>
              <a:rPr lang="pt-BR" altLang="pt-BR" sz="2400" b="1" dirty="0">
                <a:solidFill>
                  <a:srgbClr val="0000CC"/>
                </a:solidFill>
                <a:latin typeface="inherit"/>
              </a:rPr>
              <a:t>nobres</a:t>
            </a:r>
            <a:r>
              <a:rPr lang="pt-BR" altLang="pt-BR" sz="2400" dirty="0">
                <a:latin typeface="inherit"/>
              </a:rPr>
              <a:t>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4 </a:t>
            </a:r>
            <a:r>
              <a:rPr lang="pt-BR" altLang="pt-BR" b="1" dirty="0">
                <a:solidFill>
                  <a:srgbClr val="0000CC"/>
                </a:solidFill>
                <a:latin typeface="inherit"/>
              </a:rPr>
              <a:t>jovens</a:t>
            </a:r>
            <a:r>
              <a:rPr lang="pt-BR" altLang="pt-BR" b="1" dirty="0">
                <a:solidFill>
                  <a:srgbClr val="FFFF00"/>
                </a:solidFill>
                <a:latin typeface="inherit"/>
              </a:rPr>
              <a:t> </a:t>
            </a:r>
            <a:r>
              <a:rPr lang="pt-BR" altLang="pt-BR" sz="2800" b="1" u="sng" dirty="0">
                <a:latin typeface="inherit"/>
              </a:rPr>
              <a:t>sem nenhum defeito</a:t>
            </a:r>
            <a:r>
              <a:rPr lang="pt-BR" altLang="pt-BR" sz="2400" dirty="0">
                <a:latin typeface="inherit"/>
              </a:rPr>
              <a:t>, de </a:t>
            </a:r>
            <a:r>
              <a:rPr lang="pt-BR" altLang="pt-BR" sz="2800" b="1" u="sng" dirty="0">
                <a:latin typeface="inherit"/>
              </a:rPr>
              <a:t>boa aparência</a:t>
            </a:r>
            <a:r>
              <a:rPr lang="pt-BR" altLang="pt-BR" sz="2400" dirty="0">
                <a:latin typeface="inherit"/>
              </a:rPr>
              <a:t>, </a:t>
            </a:r>
            <a:r>
              <a:rPr lang="pt-BR" altLang="pt-BR" sz="2400" b="1" u="sng" dirty="0">
                <a:solidFill>
                  <a:srgbClr val="FF0000"/>
                </a:solidFill>
                <a:latin typeface="inherit"/>
              </a:rPr>
              <a:t>instruídos</a:t>
            </a:r>
            <a:r>
              <a:rPr lang="pt-BR" altLang="pt-BR" sz="2400" b="1" dirty="0">
                <a:solidFill>
                  <a:srgbClr val="FFFF00"/>
                </a:solidFill>
                <a:latin typeface="inherit"/>
              </a:rPr>
              <a:t> </a:t>
            </a:r>
            <a:r>
              <a:rPr lang="pt-BR" altLang="pt-BR" sz="2400" b="1" dirty="0">
                <a:solidFill>
                  <a:srgbClr val="0000CC"/>
                </a:solidFill>
                <a:latin typeface="inherit"/>
              </a:rPr>
              <a:t>em toda a sabedoria</a:t>
            </a:r>
            <a:r>
              <a:rPr lang="pt-BR" altLang="pt-BR" sz="2400" dirty="0">
                <a:latin typeface="inherit"/>
              </a:rPr>
              <a:t>, </a:t>
            </a:r>
            <a:r>
              <a:rPr lang="pt-BR" altLang="pt-BR" sz="2400" b="1" dirty="0">
                <a:solidFill>
                  <a:srgbClr val="FF0000"/>
                </a:solidFill>
                <a:latin typeface="inherit"/>
              </a:rPr>
              <a:t>doutos </a:t>
            </a:r>
            <a:r>
              <a:rPr lang="pt-BR" altLang="pt-BR" sz="2400" b="1" dirty="0">
                <a:solidFill>
                  <a:srgbClr val="0000CC"/>
                </a:solidFill>
                <a:latin typeface="inherit"/>
              </a:rPr>
              <a:t>em ciência</a:t>
            </a:r>
            <a:r>
              <a:rPr lang="pt-BR" altLang="pt-BR" sz="2400" dirty="0">
                <a:latin typeface="inherit"/>
              </a:rPr>
              <a:t>, </a:t>
            </a:r>
            <a:r>
              <a:rPr lang="pt-BR" altLang="pt-BR" sz="2400" b="1" dirty="0">
                <a:solidFill>
                  <a:srgbClr val="FF0000"/>
                </a:solidFill>
                <a:latin typeface="inherit"/>
              </a:rPr>
              <a:t>versados</a:t>
            </a:r>
            <a:r>
              <a:rPr lang="pt-BR" altLang="pt-BR" sz="2400" dirty="0">
                <a:latin typeface="inherit"/>
              </a:rPr>
              <a:t> no </a:t>
            </a:r>
            <a:r>
              <a:rPr lang="pt-BR" altLang="pt-BR" sz="2400" b="1" dirty="0">
                <a:solidFill>
                  <a:srgbClr val="0000CC"/>
                </a:solidFill>
                <a:latin typeface="inherit"/>
              </a:rPr>
              <a:t>conhecimento</a:t>
            </a:r>
            <a:r>
              <a:rPr lang="pt-BR" altLang="pt-BR" sz="2400" dirty="0">
                <a:latin typeface="inherit"/>
              </a:rPr>
              <a:t> e que </a:t>
            </a:r>
            <a:r>
              <a:rPr lang="pt-BR" altLang="pt-BR" sz="2800" b="1" dirty="0">
                <a:solidFill>
                  <a:srgbClr val="FF0000"/>
                </a:solidFill>
                <a:latin typeface="inherit"/>
              </a:rPr>
              <a:t>fossem</a:t>
            </a:r>
            <a:r>
              <a:rPr lang="pt-BR" altLang="pt-BR" sz="2400" dirty="0">
                <a:latin typeface="inherit"/>
              </a:rPr>
              <a:t> </a:t>
            </a:r>
            <a:r>
              <a:rPr lang="pt-BR" altLang="pt-BR" sz="2400" b="1" dirty="0">
                <a:solidFill>
                  <a:srgbClr val="0000CC"/>
                </a:solidFill>
                <a:latin typeface="inherit"/>
              </a:rPr>
              <a:t>competentes</a:t>
            </a:r>
            <a:r>
              <a:rPr lang="pt-BR" altLang="pt-BR" sz="2400" dirty="0">
                <a:latin typeface="inherit"/>
              </a:rPr>
              <a:t> para assistirem no palácio do rei </a:t>
            </a:r>
            <a:r>
              <a:rPr lang="pt-BR" altLang="pt-BR" sz="2800" b="1" dirty="0">
                <a:solidFill>
                  <a:srgbClr val="00B0F0"/>
                </a:solidFill>
                <a:latin typeface="inherit"/>
              </a:rPr>
              <a:t>e lhes ensinasse a cultura e a língua dos caldeus.</a:t>
            </a:r>
            <a:endParaRPr lang="pt-BR" altLang="pt-BR" sz="2400" b="1" dirty="0">
              <a:solidFill>
                <a:srgbClr val="00B0F0"/>
              </a:solidFill>
              <a:latin typeface="inheri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5 Determinou-lhes o rei a </a:t>
            </a:r>
            <a:r>
              <a:rPr lang="pt-BR" altLang="pt-BR" sz="2800" b="1" dirty="0">
                <a:solidFill>
                  <a:srgbClr val="00B0F0"/>
                </a:solidFill>
                <a:latin typeface="inherit"/>
              </a:rPr>
              <a:t>ração diária</a:t>
            </a:r>
            <a:r>
              <a:rPr lang="pt-BR" altLang="pt-BR" sz="2400" dirty="0">
                <a:latin typeface="inherit"/>
              </a:rPr>
              <a:t>, das </a:t>
            </a:r>
            <a:r>
              <a:rPr lang="pt-BR" altLang="pt-BR" sz="2400" b="1" u="sng" dirty="0">
                <a:latin typeface="inherit"/>
              </a:rPr>
              <a:t>finas iguarias </a:t>
            </a:r>
            <a:r>
              <a:rPr lang="pt-BR" altLang="pt-BR" sz="2400" dirty="0">
                <a:latin typeface="inherit"/>
              </a:rPr>
              <a:t>da mesa real e do </a:t>
            </a:r>
            <a:r>
              <a:rPr lang="pt-BR" altLang="pt-BR" sz="2400" b="1" u="sng" dirty="0">
                <a:latin typeface="inherit"/>
              </a:rPr>
              <a:t>vinho</a:t>
            </a:r>
            <a:r>
              <a:rPr lang="pt-BR" altLang="pt-BR" sz="2400" dirty="0">
                <a:latin typeface="inherit"/>
              </a:rPr>
              <a:t> que ele bebia, e que assim fossem mantidos por </a:t>
            </a:r>
            <a:r>
              <a:rPr lang="pt-BR" altLang="pt-BR" sz="3600" b="1" dirty="0">
                <a:solidFill>
                  <a:srgbClr val="FFC000"/>
                </a:solidFill>
                <a:highlight>
                  <a:srgbClr val="000000"/>
                </a:highlight>
                <a:latin typeface="inherit"/>
              </a:rPr>
              <a:t>três anos</a:t>
            </a:r>
            <a:r>
              <a:rPr lang="pt-BR" altLang="pt-BR" sz="2400" dirty="0">
                <a:latin typeface="inherit"/>
              </a:rPr>
              <a:t>, ao cabo dos quais assistiriam diante do rei.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6 Entre eles, se achavam, dos filhos de Judá, </a:t>
            </a:r>
            <a:r>
              <a:rPr lang="pt-BR" altLang="pt-BR" sz="2800" b="1" dirty="0">
                <a:solidFill>
                  <a:srgbClr val="00B0F0"/>
                </a:solidFill>
                <a:latin typeface="inherit"/>
              </a:rPr>
              <a:t>Daniel, </a:t>
            </a:r>
            <a:r>
              <a:rPr lang="pt-BR" altLang="pt-BR" sz="2800" b="1" dirty="0" err="1">
                <a:solidFill>
                  <a:srgbClr val="00B0F0"/>
                </a:solidFill>
                <a:latin typeface="inherit"/>
              </a:rPr>
              <a:t>Hananias</a:t>
            </a:r>
            <a:r>
              <a:rPr lang="pt-BR" altLang="pt-BR" sz="2800" b="1" dirty="0">
                <a:solidFill>
                  <a:srgbClr val="00B0F0"/>
                </a:solidFill>
                <a:latin typeface="inherit"/>
              </a:rPr>
              <a:t>, Misael e Azarias.</a:t>
            </a:r>
            <a:endParaRPr lang="pt-BR" altLang="pt-BR" sz="2400" b="1" dirty="0">
              <a:solidFill>
                <a:srgbClr val="00B0F0"/>
              </a:solidFill>
              <a:latin typeface="inheri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2400" dirty="0">
                <a:latin typeface="inherit"/>
              </a:rPr>
              <a:t>7 O chefe dos eunucos lhes pôs </a:t>
            </a:r>
            <a:r>
              <a:rPr lang="pt-BR" altLang="pt-BR" sz="2800" b="1" dirty="0">
                <a:solidFill>
                  <a:srgbClr val="FF0000"/>
                </a:solidFill>
                <a:latin typeface="inherit"/>
              </a:rPr>
              <a:t>outros nomes</a:t>
            </a:r>
            <a:r>
              <a:rPr lang="pt-BR" altLang="pt-BR" sz="2400" dirty="0">
                <a:latin typeface="inherit"/>
              </a:rPr>
              <a:t>, a saber: a Daniel, o de </a:t>
            </a:r>
            <a:r>
              <a:rPr lang="pt-BR" altLang="pt-BR" sz="2400" dirty="0" err="1">
                <a:latin typeface="inherit"/>
              </a:rPr>
              <a:t>Beltessazar</a:t>
            </a:r>
            <a:r>
              <a:rPr lang="pt-BR" altLang="pt-BR" sz="2400" dirty="0">
                <a:latin typeface="inherit"/>
              </a:rPr>
              <a:t>; a </a:t>
            </a:r>
            <a:r>
              <a:rPr lang="pt-BR" altLang="pt-BR" sz="2400" dirty="0" err="1">
                <a:latin typeface="inherit"/>
              </a:rPr>
              <a:t>Hananias</a:t>
            </a:r>
            <a:r>
              <a:rPr lang="pt-BR" altLang="pt-BR" sz="2400" dirty="0">
                <a:latin typeface="inherit"/>
              </a:rPr>
              <a:t>, o de </a:t>
            </a:r>
            <a:r>
              <a:rPr lang="pt-BR" altLang="pt-BR" sz="2400" dirty="0" err="1">
                <a:latin typeface="inherit"/>
              </a:rPr>
              <a:t>Sadraque</a:t>
            </a:r>
            <a:r>
              <a:rPr lang="pt-BR" altLang="pt-BR" sz="2400" dirty="0">
                <a:latin typeface="inherit"/>
              </a:rPr>
              <a:t>; a Misael, o de </a:t>
            </a:r>
            <a:r>
              <a:rPr lang="pt-BR" altLang="pt-BR" sz="2400" dirty="0" err="1">
                <a:latin typeface="inherit"/>
              </a:rPr>
              <a:t>Mesaque</a:t>
            </a:r>
            <a:r>
              <a:rPr lang="pt-BR" altLang="pt-BR" sz="2400" dirty="0">
                <a:latin typeface="inherit"/>
              </a:rPr>
              <a:t>; e a Azarias, o de </a:t>
            </a:r>
            <a:r>
              <a:rPr lang="pt-BR" altLang="pt-BR" sz="2400" dirty="0" err="1">
                <a:latin typeface="inherit"/>
              </a:rPr>
              <a:t>Abede</a:t>
            </a:r>
            <a:r>
              <a:rPr lang="pt-BR" altLang="pt-BR" sz="2400" dirty="0">
                <a:latin typeface="inherit"/>
              </a:rPr>
              <a:t>-Nego.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pt-BR" altLang="pt-BR" sz="2400" dirty="0">
              <a:latin typeface="inherit"/>
            </a:endParaRPr>
          </a:p>
        </p:txBody>
      </p:sp>
    </p:spTree>
  </p:cSld>
  <p:clrMapOvr>
    <a:masterClrMapping/>
  </p:clrMapOvr>
  <p:transition spd="slow"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B06A637-25AE-4C56-9334-7653BE958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70013" y="72304"/>
            <a:ext cx="612068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pt-BR" sz="4800" b="1" dirty="0" err="1">
                <a:solidFill>
                  <a:srgbClr val="0000CC"/>
                </a:solidFill>
              </a:rPr>
              <a:t>Mudando</a:t>
            </a:r>
            <a:r>
              <a:rPr lang="en-US" altLang="pt-BR" sz="4800" b="1" dirty="0">
                <a:solidFill>
                  <a:srgbClr val="0000CC"/>
                </a:solidFill>
              </a:rPr>
              <a:t> </a:t>
            </a:r>
            <a:r>
              <a:rPr lang="en-US" altLang="pt-BR" sz="4800" b="1" dirty="0" err="1">
                <a:solidFill>
                  <a:srgbClr val="0000CC"/>
                </a:solidFill>
              </a:rPr>
              <a:t>valores</a:t>
            </a:r>
            <a:r>
              <a:rPr lang="en-US" altLang="pt-BR" sz="4800" b="1" dirty="0">
                <a:solidFill>
                  <a:srgbClr val="0000CC"/>
                </a:solidFill>
              </a:rPr>
              <a:t>.</a:t>
            </a:r>
            <a:endParaRPr lang="pt-BR" altLang="pt-BR" sz="4800" b="1" dirty="0">
              <a:solidFill>
                <a:srgbClr val="0000CC"/>
              </a:solidFill>
            </a:endParaRPr>
          </a:p>
        </p:txBody>
      </p:sp>
      <p:pic>
        <p:nvPicPr>
          <p:cNvPr id="18436" name="Picture 4" descr="H05102">
            <a:extLst>
              <a:ext uri="{FF2B5EF4-FFF2-40B4-BE49-F238E27FC236}">
                <a16:creationId xmlns:a16="http://schemas.microsoft.com/office/drawing/2014/main" id="{99591079-A812-359A-5BE0-5EDE798D4BA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7932" y="1364985"/>
            <a:ext cx="6386936" cy="47913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1AABDA-5E4E-4E0C-AE43-68CF6DA10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B1DBDE-C372-4E9D-A876-CD3A9EF53CEC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3C2A91C5-AF43-423C-A585-E087FF7B6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65B380-7900-4639-86EB-404698DCAF62}" type="slidenum">
              <a:rPr lang="pt-BR" altLang="pt-BR"/>
              <a:pPr/>
              <a:t>11</a:t>
            </a:fld>
            <a:endParaRPr lang="pt-BR" alt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85DB44A-4517-4B8F-B8FC-8584CC06E831}"/>
              </a:ext>
            </a:extLst>
          </p:cNvPr>
          <p:cNvSpPr txBox="1"/>
          <p:nvPr/>
        </p:nvSpPr>
        <p:spPr>
          <a:xfrm>
            <a:off x="983432" y="5740797"/>
            <a:ext cx="4811510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t-BR" sz="4800" dirty="0"/>
              <a:t>Entre 16 a 18 anos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BC6ABE8-DD86-4A0A-80A8-442CA874947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077827" y="1546750"/>
            <a:ext cx="4824536" cy="4627835"/>
          </a:xfrm>
          <a:solidFill>
            <a:srgbClr val="A86310"/>
          </a:soli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pt-BR" sz="4400" b="1" dirty="0" err="1"/>
              <a:t>Nabucodonozor</a:t>
            </a:r>
            <a:r>
              <a:rPr lang="en-US" altLang="pt-BR" sz="4400" b="1" dirty="0"/>
              <a:t> </a:t>
            </a:r>
            <a:r>
              <a:rPr lang="en-US" altLang="pt-BR" sz="4400" b="1" dirty="0" err="1"/>
              <a:t>escolhe</a:t>
            </a:r>
            <a:r>
              <a:rPr lang="en-US" altLang="pt-BR" sz="4400" b="1" dirty="0"/>
              <a:t> </a:t>
            </a:r>
            <a:r>
              <a:rPr lang="en-US" altLang="pt-BR" sz="4400" b="1" dirty="0" err="1"/>
              <a:t>os</a:t>
            </a:r>
            <a:r>
              <a:rPr lang="en-US" altLang="pt-BR" sz="4400" b="1" dirty="0"/>
              <a:t> </a:t>
            </a:r>
            <a:r>
              <a:rPr lang="en-US" altLang="pt-BR" sz="4400" b="1" dirty="0" err="1"/>
              <a:t>melhores</a:t>
            </a:r>
            <a:r>
              <a:rPr lang="en-US" altLang="pt-BR" sz="4400" b="1" dirty="0"/>
              <a:t> </a:t>
            </a:r>
            <a:r>
              <a:rPr lang="en-US" altLang="pt-BR" sz="4400" b="1" dirty="0" err="1"/>
              <a:t>jovens</a:t>
            </a:r>
            <a:r>
              <a:rPr lang="en-US" altLang="pt-BR" sz="4400" b="1" dirty="0"/>
              <a:t>, para </a:t>
            </a:r>
            <a:r>
              <a:rPr lang="en-US" altLang="pt-BR" sz="4400" b="1" dirty="0" err="1"/>
              <a:t>doutriná-los</a:t>
            </a:r>
            <a:r>
              <a:rPr lang="en-US" altLang="pt-BR" sz="4400" b="1" dirty="0"/>
              <a:t> e </a:t>
            </a:r>
            <a:r>
              <a:rPr lang="en-US" altLang="pt-BR" sz="4400" b="1" dirty="0" err="1"/>
              <a:t>torná-nos</a:t>
            </a:r>
            <a:r>
              <a:rPr lang="en-US" altLang="pt-BR" sz="4400" b="1" dirty="0"/>
              <a:t> </a:t>
            </a:r>
            <a:r>
              <a:rPr lang="en-US" altLang="pt-BR" sz="4400" b="1" dirty="0" err="1"/>
              <a:t>futuros</a:t>
            </a:r>
            <a:r>
              <a:rPr lang="en-US" altLang="pt-BR" sz="4400" b="1" dirty="0"/>
              <a:t> </a:t>
            </a:r>
            <a:r>
              <a:rPr lang="en-US" altLang="pt-BR" sz="4400" b="1" dirty="0" err="1"/>
              <a:t>líderes</a:t>
            </a:r>
            <a:r>
              <a:rPr lang="en-US" altLang="pt-BR" sz="4400" b="1" dirty="0"/>
              <a:t> de </a:t>
            </a:r>
            <a:r>
              <a:rPr lang="en-US" altLang="pt-BR" sz="4400" b="1" dirty="0" err="1"/>
              <a:t>seu</a:t>
            </a:r>
            <a:r>
              <a:rPr lang="en-US" altLang="pt-BR" sz="4400" b="1" dirty="0"/>
              <a:t> </a:t>
            </a:r>
            <a:r>
              <a:rPr lang="en-US" altLang="pt-BR" sz="4400" b="1" dirty="0" err="1"/>
              <a:t>povo</a:t>
            </a:r>
            <a:r>
              <a:rPr lang="en-US" altLang="pt-BR" sz="4400" b="1" dirty="0"/>
              <a:t>.</a:t>
            </a:r>
            <a:endParaRPr lang="pt-BR" altLang="pt-BR" sz="4800" b="1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2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96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8" grpId="1"/>
      <p:bldP spid="29699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E8BEBC-C51B-49EA-B2CC-33DB4B6DC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38F6E6-938B-4781-B1B4-E3A1D119D665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3B9EBE-60CC-4258-A776-9F67EB71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313C38-993C-4B02-BC1D-A2509C20E712}" type="slidenum">
              <a:rPr lang="pt-BR" altLang="pt-BR"/>
              <a:pPr/>
              <a:t>12</a:t>
            </a:fld>
            <a:endParaRPr lang="pt-BR" alt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7EEF0DC-232A-4CBD-BC1B-8EDF327A7B04}"/>
              </a:ext>
            </a:extLst>
          </p:cNvPr>
          <p:cNvSpPr/>
          <p:nvPr/>
        </p:nvSpPr>
        <p:spPr>
          <a:xfrm>
            <a:off x="838200" y="1484784"/>
            <a:ext cx="10658400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pt-BR" sz="4800" dirty="0">
                <a:solidFill>
                  <a:srgbClr val="0000CC"/>
                </a:solidFill>
              </a:rPr>
              <a:t>Literatura, astrologia, astronomia, noções de magia e adivinhação, agricultura, arquitetura, leis, matemática e língua </a:t>
            </a:r>
            <a:r>
              <a:rPr lang="pt-BR" sz="4800" dirty="0" err="1">
                <a:solidFill>
                  <a:srgbClr val="0000CC"/>
                </a:solidFill>
              </a:rPr>
              <a:t>acádica</a:t>
            </a:r>
            <a:r>
              <a:rPr lang="pt-BR" sz="4800" dirty="0">
                <a:solidFill>
                  <a:srgbClr val="0000CC"/>
                </a:solidFill>
              </a:rPr>
              <a:t>, seriam algumas das disciplinas. </a:t>
            </a:r>
            <a:r>
              <a:rPr lang="pt-BR" sz="4800" b="1" dirty="0"/>
              <a:t>Os estudos científicos mesclavam-se com magia e adivinhação</a:t>
            </a:r>
            <a:r>
              <a:rPr lang="pt-BR" sz="48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</p:txBody>
      </p:sp>
      <p:sp>
        <p:nvSpPr>
          <p:cNvPr id="19461" name="Retângulo 1">
            <a:extLst>
              <a:ext uri="{FF2B5EF4-FFF2-40B4-BE49-F238E27FC236}">
                <a16:creationId xmlns:a16="http://schemas.microsoft.com/office/drawing/2014/main" id="{31FAB4A5-DCAA-9271-3198-2260807B9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139700"/>
            <a:ext cx="470353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6600" b="1" dirty="0">
                <a:solidFill>
                  <a:srgbClr val="0000CC"/>
                </a:solidFill>
              </a:rPr>
              <a:t>O currículo</a:t>
            </a:r>
          </a:p>
        </p:txBody>
      </p:sp>
    </p:spTree>
  </p:cSld>
  <p:clrMapOvr>
    <a:masterClrMapping/>
  </p:clrMapOvr>
  <p:transition spd="slow">
    <p:diamond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>
            <a:extLst>
              <a:ext uri="{FF2B5EF4-FFF2-40B4-BE49-F238E27FC236}">
                <a16:creationId xmlns:a16="http://schemas.microsoft.com/office/drawing/2014/main" id="{FBC25A10-CBE2-410F-A405-9BAC4FAE49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40227"/>
            <a:ext cx="7710376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pt-BR" sz="8800" b="1" dirty="0" err="1">
                <a:latin typeface="Arial Narrow" panose="020B0606020202030204" pitchFamily="34" charset="0"/>
              </a:rPr>
              <a:t>Lavagem</a:t>
            </a:r>
            <a:r>
              <a:rPr lang="en-US" altLang="pt-BR" sz="8800" b="1" dirty="0">
                <a:latin typeface="Arial Narrow" panose="020B0606020202030204" pitchFamily="34" charset="0"/>
              </a:rPr>
              <a:t> cerebral.</a:t>
            </a:r>
            <a:endParaRPr lang="pt-BR" altLang="pt-BR" sz="8800" b="1" dirty="0">
              <a:latin typeface="Arial Narrow" panose="020B0606020202030204" pitchFamily="34" charset="0"/>
            </a:endParaRP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AB8B4B45-FBEA-4016-B086-690655E93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39A40C-BC09-4317-9093-0225042E6FC8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425714-0661-4AE2-B3C1-30D910FFC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F5105A-98CA-444A-A330-1E41AA2337D7}" type="slidenum">
              <a:rPr lang="pt-BR" altLang="pt-BR"/>
              <a:pPr/>
              <a:t>13</a:t>
            </a:fld>
            <a:endParaRPr lang="pt-BR" altLang="pt-BR"/>
          </a:p>
        </p:txBody>
      </p:sp>
      <p:sp>
        <p:nvSpPr>
          <p:cNvPr id="45063" name="Text Box 7">
            <a:extLst>
              <a:ext uri="{FF2B5EF4-FFF2-40B4-BE49-F238E27FC236}">
                <a16:creationId xmlns:a16="http://schemas.microsoft.com/office/drawing/2014/main" id="{3B241029-4537-41FE-B692-7F2C9877E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343650"/>
            <a:ext cx="11305256" cy="507831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altLang="pt-BR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Cultura</a:t>
            </a:r>
            <a:r>
              <a:rPr lang="en-US" alt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a </a:t>
            </a:r>
            <a:r>
              <a:rPr lang="en-US" altLang="pt-BR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língua</a:t>
            </a:r>
            <a:r>
              <a:rPr lang="en-US" alt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dos </a:t>
            </a:r>
            <a:r>
              <a:rPr lang="en-US" altLang="pt-BR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caldeus</a:t>
            </a:r>
            <a:r>
              <a:rPr lang="en-US" altLang="pt-BR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lvl="1" eaLnBrk="1" hangingPunct="1">
              <a:defRPr/>
            </a:pPr>
            <a:r>
              <a:rPr lang="en-US" altLang="pt-BR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pt-BR" sz="5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Filosofia</a:t>
            </a:r>
            <a:r>
              <a:rPr lang="en-US" alt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pt-BR" sz="5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pagã</a:t>
            </a:r>
            <a:r>
              <a:rPr lang="en-US" alt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lvl="1" eaLnBrk="1" hangingPunct="1">
              <a:defRPr/>
            </a:pPr>
            <a:r>
              <a:rPr lang="en-US" alt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pt-BR" sz="5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Intelectualismo</a:t>
            </a:r>
            <a:r>
              <a:rPr lang="en-US" alt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</a:t>
            </a:r>
            <a:r>
              <a:rPr lang="en-US" altLang="pt-BR" sz="5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Babilônia</a:t>
            </a:r>
            <a:r>
              <a:rPr lang="en-US" alt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lvl="1" eaLnBrk="1" hangingPunct="1">
              <a:defRPr/>
            </a:pPr>
            <a:r>
              <a:rPr lang="en-US" alt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altLang="pt-BR" sz="5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Religião</a:t>
            </a:r>
            <a:r>
              <a:rPr lang="en-US" altLang="pt-BR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pt-BR" sz="5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pagã</a:t>
            </a:r>
            <a:r>
              <a:rPr lang="en-US" altLang="pt-BR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Alimentos do rei</a:t>
            </a:r>
            <a:r>
              <a:rPr lang="en-US" altLang="pt-BR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pt-BR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Mudança</a:t>
            </a:r>
            <a:r>
              <a:rPr lang="en-US" alt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dos </a:t>
            </a:r>
            <a:r>
              <a:rPr lang="en-US" altLang="pt-BR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nomes</a:t>
            </a:r>
            <a:r>
              <a:rPr lang="en-US" altLang="pt-BR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pt-BR" altLang="pt-BR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8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8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EF09CE2B-05B4-46FA-A672-D3D2693B72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1504" y="260648"/>
            <a:ext cx="9144000" cy="765175"/>
          </a:xfrm>
          <a:gradFill rotWithShape="1">
            <a:gsLst>
              <a:gs pos="0">
                <a:srgbClr val="000000"/>
              </a:gs>
              <a:gs pos="100000">
                <a:srgbClr val="000000">
                  <a:gamma/>
                  <a:tint val="15686"/>
                  <a:invGamma/>
                  <a:alpha val="0"/>
                </a:srgb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pt-BR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80"/>
                  </a:outerShdw>
                </a:effectLst>
              </a:rPr>
              <a:t>Mudança</a:t>
            </a:r>
            <a:r>
              <a:rPr lang="en-US" altLang="pt-BR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80"/>
                  </a:outerShdw>
                </a:effectLst>
              </a:rPr>
              <a:t> de </a:t>
            </a:r>
            <a:r>
              <a:rPr lang="en-US" altLang="pt-BR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80"/>
                  </a:outerShdw>
                </a:effectLst>
              </a:rPr>
              <a:t>identidade</a:t>
            </a:r>
            <a:endParaRPr lang="pt-BR" altLang="pt-BR" sz="7200" b="1" dirty="0">
              <a:solidFill>
                <a:srgbClr val="FFFF00"/>
              </a:solidFill>
              <a:effectLst>
                <a:outerShdw blurRad="38100" dist="38100" dir="2700000" algn="tl">
                  <a:srgbClr val="000080"/>
                </a:outerShdw>
              </a:effectLst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75F43B87-1AB0-4874-8024-4CA2E0A4E4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8671" y="1301750"/>
            <a:ext cx="11029666" cy="42545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pt-BR" sz="7200" b="1" dirty="0">
                <a:solidFill>
                  <a:srgbClr val="FF0000"/>
                </a:solidFill>
              </a:rPr>
              <a:t>Daniel</a:t>
            </a:r>
            <a:r>
              <a:rPr lang="en-US" altLang="pt-BR" sz="7200" b="1" dirty="0">
                <a:solidFill>
                  <a:schemeClr val="bg2"/>
                </a:solidFill>
              </a:rPr>
              <a:t> = </a:t>
            </a:r>
            <a:r>
              <a:rPr lang="en-US" altLang="pt-BR" sz="7200" b="1" dirty="0">
                <a:solidFill>
                  <a:srgbClr val="0000CC"/>
                </a:solidFill>
              </a:rPr>
              <a:t>Deus é meu </a:t>
            </a:r>
            <a:r>
              <a:rPr lang="en-US" altLang="pt-BR" sz="7200" b="1" dirty="0" err="1">
                <a:solidFill>
                  <a:srgbClr val="0000CC"/>
                </a:solidFill>
              </a:rPr>
              <a:t>juíz</a:t>
            </a:r>
            <a:r>
              <a:rPr lang="en-US" altLang="pt-BR" sz="7200" b="1" dirty="0">
                <a:solidFill>
                  <a:srgbClr val="0000CC"/>
                </a:solidFill>
              </a:rPr>
              <a:t>.</a:t>
            </a:r>
          </a:p>
          <a:p>
            <a:pPr marL="0" indent="0" eaLnBrk="1" hangingPunct="1">
              <a:buNone/>
              <a:defRPr/>
            </a:pPr>
            <a:endParaRPr lang="en-US" altLang="pt-BR" sz="7200" b="1" dirty="0">
              <a:solidFill>
                <a:schemeClr val="bg2"/>
              </a:solidFill>
            </a:endParaRPr>
          </a:p>
          <a:p>
            <a:pPr eaLnBrk="1" hangingPunct="1">
              <a:defRPr/>
            </a:pPr>
            <a:r>
              <a:rPr lang="en-US" altLang="pt-BR" sz="7200" b="1" dirty="0" err="1">
                <a:solidFill>
                  <a:schemeClr val="tx1"/>
                </a:solidFill>
              </a:rPr>
              <a:t>Beltessazar</a:t>
            </a:r>
            <a:r>
              <a:rPr lang="en-US" altLang="pt-BR" sz="7200" b="1" dirty="0">
                <a:solidFill>
                  <a:schemeClr val="accent2"/>
                </a:solidFill>
              </a:rPr>
              <a:t> = o </a:t>
            </a:r>
            <a:r>
              <a:rPr lang="en-US" altLang="pt-BR" sz="7200" b="1" dirty="0" err="1">
                <a:solidFill>
                  <a:schemeClr val="accent2"/>
                </a:solidFill>
              </a:rPr>
              <a:t>guarda</a:t>
            </a:r>
            <a:r>
              <a:rPr lang="en-US" altLang="pt-BR" sz="7200" b="1" dirty="0">
                <a:solidFill>
                  <a:schemeClr val="accent2"/>
                </a:solidFill>
              </a:rPr>
              <a:t> dos </a:t>
            </a:r>
            <a:r>
              <a:rPr lang="en-US" altLang="pt-BR" sz="7200" b="1" dirty="0" err="1">
                <a:solidFill>
                  <a:schemeClr val="accent2"/>
                </a:solidFill>
              </a:rPr>
              <a:t>tesouros</a:t>
            </a:r>
            <a:r>
              <a:rPr lang="en-US" altLang="pt-BR" sz="7200" b="1" dirty="0">
                <a:solidFill>
                  <a:schemeClr val="accent2"/>
                </a:solidFill>
              </a:rPr>
              <a:t> </a:t>
            </a:r>
            <a:r>
              <a:rPr lang="en-US" altLang="pt-BR" sz="7200" b="1" dirty="0" err="1">
                <a:solidFill>
                  <a:schemeClr val="accent2"/>
                </a:solidFill>
              </a:rPr>
              <a:t>escondidos</a:t>
            </a:r>
            <a:r>
              <a:rPr lang="en-US" altLang="pt-BR" sz="7200" b="1" dirty="0">
                <a:solidFill>
                  <a:schemeClr val="accent2"/>
                </a:solidFill>
              </a:rPr>
              <a:t> de Bel.</a:t>
            </a:r>
            <a:endParaRPr lang="pt-BR" altLang="pt-BR" sz="7200" b="1" dirty="0">
              <a:solidFill>
                <a:srgbClr val="660066"/>
              </a:solidFill>
            </a:endParaRPr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501C38CF-BA4C-455E-8017-A175A6069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0917E8-91A2-49B3-AD0B-5435164C9CC0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F9361-EBF9-4FA0-AED8-7771301FC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F8A91A-FF34-48D4-844C-82E14DF01385}" type="slidenum">
              <a:rPr lang="pt-BR" altLang="pt-BR"/>
              <a:pPr/>
              <a:t>14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6DBD16E-306F-4D01-B523-FDF9AF6261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560" y="0"/>
            <a:ext cx="7086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5400" b="1" dirty="0" err="1">
                <a:solidFill>
                  <a:srgbClr val="0000CC"/>
                </a:solidFill>
              </a:rPr>
              <a:t>Mudança</a:t>
            </a:r>
            <a:r>
              <a:rPr lang="en-US" altLang="pt-BR" sz="5400" b="1" dirty="0">
                <a:solidFill>
                  <a:srgbClr val="0000CC"/>
                </a:solidFill>
              </a:rPr>
              <a:t> de </a:t>
            </a:r>
            <a:r>
              <a:rPr lang="en-US" altLang="pt-BR" sz="5400" b="1" dirty="0" err="1">
                <a:solidFill>
                  <a:srgbClr val="0000CC"/>
                </a:solidFill>
              </a:rPr>
              <a:t>identidade</a:t>
            </a:r>
            <a:endParaRPr lang="pt-BR" altLang="pt-BR" sz="5400" b="1" dirty="0">
              <a:solidFill>
                <a:srgbClr val="0000CC"/>
              </a:solidFill>
            </a:endParaRP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3FD40AF-4D2E-46C9-87D3-04E7381688E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07368" y="988573"/>
            <a:ext cx="11233248" cy="56245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4000" b="1" dirty="0" err="1">
                <a:solidFill>
                  <a:srgbClr val="0000CC"/>
                </a:solidFill>
              </a:rPr>
              <a:t>Hananias</a:t>
            </a:r>
            <a:r>
              <a:rPr lang="en-US" altLang="pt-BR" sz="4000" b="1" dirty="0">
                <a:solidFill>
                  <a:schemeClr val="tx2"/>
                </a:solidFill>
              </a:rPr>
              <a:t> = o </a:t>
            </a:r>
            <a:r>
              <a:rPr lang="en-US" altLang="pt-BR" sz="4000" b="1" dirty="0" err="1">
                <a:solidFill>
                  <a:schemeClr val="tx2"/>
                </a:solidFill>
              </a:rPr>
              <a:t>Senhor</a:t>
            </a:r>
            <a:r>
              <a:rPr lang="en-US" altLang="pt-BR" sz="4000" b="1" dirty="0">
                <a:solidFill>
                  <a:schemeClr val="tx2"/>
                </a:solidFill>
              </a:rPr>
              <a:t> é </a:t>
            </a:r>
            <a:r>
              <a:rPr lang="en-US" altLang="pt-BR" sz="4000" b="1" dirty="0" err="1">
                <a:solidFill>
                  <a:schemeClr val="tx2"/>
                </a:solidFill>
              </a:rPr>
              <a:t>bondoso</a:t>
            </a:r>
            <a:r>
              <a:rPr lang="en-US" altLang="pt-BR" sz="4000" b="1" dirty="0">
                <a:solidFill>
                  <a:schemeClr val="tx2"/>
                </a:solidFill>
              </a:rPr>
              <a:t> </a:t>
            </a:r>
            <a:r>
              <a:rPr lang="en-US" altLang="pt-BR" sz="4000" b="1" dirty="0" err="1">
                <a:solidFill>
                  <a:schemeClr val="tx2"/>
                </a:solidFill>
              </a:rPr>
              <a:t>comigo</a:t>
            </a:r>
            <a:r>
              <a:rPr lang="en-US" altLang="pt-BR" sz="4000" b="1" dirty="0">
                <a:solidFill>
                  <a:schemeClr val="tx2"/>
                </a:solidFill>
              </a:rPr>
              <a:t>.</a:t>
            </a:r>
          </a:p>
          <a:p>
            <a:pPr eaLnBrk="1" hangingPunct="1">
              <a:defRPr/>
            </a:pPr>
            <a:r>
              <a:rPr lang="en-US" altLang="pt-BR" sz="4000" b="1" dirty="0" err="1">
                <a:solidFill>
                  <a:srgbClr val="FF0000"/>
                </a:solidFill>
              </a:rPr>
              <a:t>Sadraque</a:t>
            </a:r>
            <a:r>
              <a:rPr lang="en-US" altLang="pt-BR" sz="4000" b="1" dirty="0">
                <a:solidFill>
                  <a:srgbClr val="FF0000"/>
                </a:solidFill>
              </a:rPr>
              <a:t> = </a:t>
            </a:r>
            <a:r>
              <a:rPr lang="en-US" altLang="pt-BR" sz="4000" b="1" dirty="0" err="1">
                <a:solidFill>
                  <a:schemeClr val="tx1">
                    <a:lumMod val="75000"/>
                  </a:schemeClr>
                </a:solidFill>
              </a:rPr>
              <a:t>inspiração</a:t>
            </a:r>
            <a:r>
              <a:rPr lang="en-US" altLang="pt-BR" sz="4000" b="1" dirty="0">
                <a:solidFill>
                  <a:schemeClr val="tx1">
                    <a:lumMod val="75000"/>
                  </a:schemeClr>
                </a:solidFill>
              </a:rPr>
              <a:t> do sol</a:t>
            </a:r>
          </a:p>
          <a:p>
            <a:pPr marL="0" indent="0" eaLnBrk="1" hangingPunct="1">
              <a:buNone/>
              <a:defRPr/>
            </a:pPr>
            <a:endParaRPr lang="en-US" altLang="pt-BR" sz="4000" b="1" dirty="0">
              <a:solidFill>
                <a:srgbClr val="F2F80A"/>
              </a:solidFill>
            </a:endParaRPr>
          </a:p>
          <a:p>
            <a:pPr eaLnBrk="1" hangingPunct="1">
              <a:defRPr/>
            </a:pPr>
            <a:r>
              <a:rPr lang="en-US" altLang="pt-BR" sz="4000" b="1" dirty="0">
                <a:solidFill>
                  <a:srgbClr val="0000CC"/>
                </a:solidFill>
              </a:rPr>
              <a:t>Misael </a:t>
            </a:r>
            <a:r>
              <a:rPr lang="en-US" altLang="pt-BR" sz="4000" b="1" dirty="0"/>
              <a:t>= </a:t>
            </a:r>
            <a:r>
              <a:rPr lang="en-US" altLang="pt-BR" sz="4000" b="1" dirty="0" err="1"/>
              <a:t>semelhante</a:t>
            </a:r>
            <a:r>
              <a:rPr lang="en-US" altLang="pt-BR" sz="4000" b="1" dirty="0"/>
              <a:t> a Deus.</a:t>
            </a:r>
          </a:p>
          <a:p>
            <a:pPr eaLnBrk="1" hangingPunct="1">
              <a:defRPr/>
            </a:pPr>
            <a:r>
              <a:rPr lang="en-US" altLang="pt-BR" sz="4000" b="1" dirty="0" err="1">
                <a:solidFill>
                  <a:srgbClr val="FF0000"/>
                </a:solidFill>
              </a:rPr>
              <a:t>Mesaque</a:t>
            </a:r>
            <a:r>
              <a:rPr lang="en-US" altLang="pt-BR" sz="4000" b="1" dirty="0">
                <a:solidFill>
                  <a:srgbClr val="FF0000"/>
                </a:solidFill>
              </a:rPr>
              <a:t> = </a:t>
            </a:r>
            <a:r>
              <a:rPr lang="en-US" altLang="pt-BR" sz="4000" b="1" dirty="0">
                <a:solidFill>
                  <a:schemeClr val="tx1">
                    <a:lumMod val="75000"/>
                  </a:schemeClr>
                </a:solidFill>
              </a:rPr>
              <a:t>o servo da </a:t>
            </a:r>
            <a:r>
              <a:rPr lang="en-US" altLang="pt-BR" sz="4000" b="1" dirty="0" err="1">
                <a:solidFill>
                  <a:schemeClr val="tx1">
                    <a:lumMod val="75000"/>
                  </a:schemeClr>
                </a:solidFill>
              </a:rPr>
              <a:t>deusa</a:t>
            </a:r>
            <a:r>
              <a:rPr lang="en-US" altLang="pt-BR" sz="4000" b="1" dirty="0">
                <a:solidFill>
                  <a:schemeClr val="tx1">
                    <a:lumMod val="75000"/>
                  </a:schemeClr>
                </a:solidFill>
              </a:rPr>
              <a:t> de Sheba</a:t>
            </a:r>
            <a:r>
              <a:rPr lang="en-US" altLang="pt-BR" sz="4000" b="1" dirty="0">
                <a:solidFill>
                  <a:srgbClr val="F2F80A"/>
                </a:solidFill>
              </a:rPr>
              <a:t>.</a:t>
            </a:r>
          </a:p>
          <a:p>
            <a:pPr marL="0" indent="0" eaLnBrk="1" hangingPunct="1">
              <a:buNone/>
              <a:defRPr/>
            </a:pPr>
            <a:endParaRPr lang="en-US" altLang="pt-BR" sz="4000" b="1" dirty="0">
              <a:solidFill>
                <a:srgbClr val="F2F80A"/>
              </a:solidFill>
            </a:endParaRPr>
          </a:p>
          <a:p>
            <a:pPr eaLnBrk="1" hangingPunct="1">
              <a:defRPr/>
            </a:pPr>
            <a:r>
              <a:rPr lang="en-US" altLang="pt-BR" sz="4000" b="1" dirty="0" err="1">
                <a:solidFill>
                  <a:srgbClr val="0000CC"/>
                </a:solidFill>
              </a:rPr>
              <a:t>Hazarias</a:t>
            </a:r>
            <a:r>
              <a:rPr lang="en-US" altLang="pt-BR" sz="4000" b="1" dirty="0">
                <a:solidFill>
                  <a:srgbClr val="0000CC"/>
                </a:solidFill>
              </a:rPr>
              <a:t> </a:t>
            </a:r>
            <a:r>
              <a:rPr lang="en-US" altLang="pt-BR" sz="4000" b="1" dirty="0">
                <a:solidFill>
                  <a:schemeClr val="tx2"/>
                </a:solidFill>
              </a:rPr>
              <a:t>= o </a:t>
            </a:r>
            <a:r>
              <a:rPr lang="en-US" altLang="pt-BR" sz="4000" b="1" dirty="0" err="1">
                <a:solidFill>
                  <a:schemeClr val="tx2"/>
                </a:solidFill>
              </a:rPr>
              <a:t>Senhor</a:t>
            </a:r>
            <a:r>
              <a:rPr lang="en-US" altLang="pt-BR" sz="4000" b="1" dirty="0">
                <a:solidFill>
                  <a:schemeClr val="tx2"/>
                </a:solidFill>
              </a:rPr>
              <a:t> é meu </a:t>
            </a:r>
            <a:r>
              <a:rPr lang="en-US" altLang="pt-BR" sz="4000" b="1" dirty="0" err="1">
                <a:solidFill>
                  <a:schemeClr val="tx2"/>
                </a:solidFill>
              </a:rPr>
              <a:t>ajudante</a:t>
            </a:r>
            <a:r>
              <a:rPr lang="en-US" altLang="pt-BR" sz="4000" b="1" dirty="0">
                <a:solidFill>
                  <a:schemeClr val="tx2"/>
                </a:solidFill>
              </a:rPr>
              <a:t>.</a:t>
            </a:r>
          </a:p>
          <a:p>
            <a:pPr eaLnBrk="1" hangingPunct="1">
              <a:defRPr/>
            </a:pPr>
            <a:r>
              <a:rPr lang="en-US" altLang="pt-BR" sz="4000" b="1" dirty="0" err="1">
                <a:solidFill>
                  <a:srgbClr val="FF0000"/>
                </a:solidFill>
              </a:rPr>
              <a:t>Abede-Nego</a:t>
            </a:r>
            <a:r>
              <a:rPr lang="en-US" altLang="pt-BR" sz="4000" b="1" dirty="0">
                <a:solidFill>
                  <a:srgbClr val="FF0000"/>
                </a:solidFill>
              </a:rPr>
              <a:t> = </a:t>
            </a:r>
            <a:r>
              <a:rPr lang="en-US" altLang="pt-BR" sz="4000" b="1" dirty="0">
                <a:solidFill>
                  <a:schemeClr val="tx1">
                    <a:lumMod val="75000"/>
                  </a:schemeClr>
                </a:solidFill>
              </a:rPr>
              <a:t>o servo de Nebo</a:t>
            </a:r>
            <a:r>
              <a:rPr lang="en-US" altLang="pt-BR" sz="4000" b="1" dirty="0">
                <a:solidFill>
                  <a:srgbClr val="F2F80A"/>
                </a:solidFill>
              </a:rPr>
              <a:t>.</a:t>
            </a:r>
            <a:endParaRPr lang="pt-BR" altLang="pt-BR" sz="4000" b="1" dirty="0">
              <a:solidFill>
                <a:srgbClr val="F2F80A"/>
              </a:solidFill>
            </a:endParaRP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8B4371-8BD0-4136-BB96-5ECEFDF84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C98251-1766-4CB9-8535-F19F41276F5F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7852F4F3-8944-400D-B45B-2CD7D54E1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DEB66E-B547-4B9F-BEE2-C9694CD06ABB}" type="slidenum">
              <a:rPr lang="pt-BR" altLang="pt-BR"/>
              <a:pPr/>
              <a:t>15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031ED0F-2630-4AE9-A0D8-38F1B001B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D820F90-3249-4E48-88E5-E1E320DA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68B552-F305-411E-B55C-16248334CDDB}" type="slidenum">
              <a:rPr lang="pt-BR" altLang="pt-BR"/>
              <a:pPr/>
              <a:t>16</a:t>
            </a:fld>
            <a:endParaRPr lang="pt-BR" altLang="pt-BR"/>
          </a:p>
        </p:txBody>
      </p:sp>
      <p:sp>
        <p:nvSpPr>
          <p:cNvPr id="23556" name="Retângulo 3">
            <a:extLst>
              <a:ext uri="{FF2B5EF4-FFF2-40B4-BE49-F238E27FC236}">
                <a16:creationId xmlns:a16="http://schemas.microsoft.com/office/drawing/2014/main" id="{0FEAC052-1B8A-BA81-5ECF-49BB1CF54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92" y="620688"/>
            <a:ext cx="10945216" cy="569386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 dirty="0">
                <a:latin typeface="inherit"/>
                <a:hlinkClick r:id="rId5" tooltip="Daniel – Capítulo 1"/>
              </a:rPr>
              <a:t>Daniel – Capítulo 1</a:t>
            </a:r>
            <a:endParaRPr lang="pt-BR" altLang="pt-BR" sz="2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 dirty="0">
                <a:latin typeface="inherit"/>
              </a:rPr>
              <a:t>8 </a:t>
            </a:r>
            <a:r>
              <a:rPr lang="pt-BR" altLang="pt-BR" sz="4000" b="1" dirty="0">
                <a:solidFill>
                  <a:srgbClr val="FF0000"/>
                </a:solidFill>
                <a:latin typeface="inherit"/>
              </a:rPr>
              <a:t>Resolveu</a:t>
            </a:r>
            <a:r>
              <a:rPr lang="pt-BR" altLang="pt-BR" dirty="0">
                <a:latin typeface="inherit"/>
              </a:rPr>
              <a:t> Daniel, firmemente, </a:t>
            </a:r>
            <a:r>
              <a:rPr lang="pt-BR" altLang="pt-BR" sz="3600" b="1" u="sng" dirty="0">
                <a:solidFill>
                  <a:srgbClr val="FF0000"/>
                </a:solidFill>
                <a:latin typeface="inherit"/>
              </a:rPr>
              <a:t>não contaminar-se </a:t>
            </a:r>
            <a:r>
              <a:rPr lang="pt-BR" altLang="pt-BR" dirty="0">
                <a:latin typeface="inherit"/>
              </a:rPr>
              <a:t>com as </a:t>
            </a:r>
            <a:r>
              <a:rPr lang="pt-BR" altLang="pt-BR" sz="4000" b="1" dirty="0">
                <a:solidFill>
                  <a:srgbClr val="00B0F0"/>
                </a:solidFill>
                <a:latin typeface="inherit"/>
              </a:rPr>
              <a:t>finas iguarias do rei</a:t>
            </a:r>
            <a:r>
              <a:rPr lang="pt-BR" altLang="pt-BR" dirty="0">
                <a:latin typeface="inherit"/>
              </a:rPr>
              <a:t>,</a:t>
            </a:r>
            <a:r>
              <a:rPr lang="pt-BR" altLang="pt-BR" sz="2800" dirty="0">
                <a:latin typeface="inherit"/>
              </a:rPr>
              <a:t> nem com o vinho que ele bebia; então, </a:t>
            </a:r>
            <a:r>
              <a:rPr lang="pt-BR" altLang="pt-BR" b="1" dirty="0">
                <a:solidFill>
                  <a:srgbClr val="0000CC"/>
                </a:solidFill>
                <a:latin typeface="inherit"/>
              </a:rPr>
              <a:t>pediu ao chefe </a:t>
            </a:r>
            <a:r>
              <a:rPr lang="pt-BR" altLang="pt-BR" dirty="0">
                <a:solidFill>
                  <a:srgbClr val="0000CC"/>
                </a:solidFill>
                <a:latin typeface="inherit"/>
              </a:rPr>
              <a:t>dos eunucos que lhe permitisse não contaminar-se.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dirty="0">
                <a:solidFill>
                  <a:srgbClr val="0000CC"/>
                </a:solidFill>
                <a:latin typeface="inherit"/>
              </a:rPr>
              <a:t>9 </a:t>
            </a:r>
            <a:r>
              <a:rPr lang="pt-BR" altLang="pt-BR" sz="3600" b="1" dirty="0">
                <a:solidFill>
                  <a:srgbClr val="0000CC"/>
                </a:solidFill>
                <a:latin typeface="inherit"/>
              </a:rPr>
              <a:t>Ora</a:t>
            </a:r>
            <a:r>
              <a:rPr lang="pt-BR" altLang="pt-BR" dirty="0">
                <a:solidFill>
                  <a:srgbClr val="0000CC"/>
                </a:solidFill>
                <a:latin typeface="inherit"/>
              </a:rPr>
              <a:t>, </a:t>
            </a:r>
            <a:r>
              <a:rPr lang="pt-BR" altLang="pt-BR" sz="4000" b="1" u="sng" dirty="0">
                <a:solidFill>
                  <a:srgbClr val="0000CC"/>
                </a:solidFill>
                <a:latin typeface="inherit"/>
              </a:rPr>
              <a:t>Deus concedeu a Daniel misericórdia e compreensão da parte do chefe dos eunucos</a:t>
            </a:r>
            <a:r>
              <a:rPr lang="pt-BR" altLang="pt-BR" dirty="0">
                <a:solidFill>
                  <a:srgbClr val="0000CC"/>
                </a:solidFill>
                <a:latin typeface="inherit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 dirty="0">
                <a:latin typeface="inherit"/>
              </a:rPr>
              <a:t>10 Disse o chefe dos eunucos a Daniel: Tenho medo do meu senhor, o rei, que determinou a vossa comida e a vossa bebida; por que, pois, veria ele o vosso rosto mais abatido do que o dos outros jovens da vossa idade? Assim, poríeis em perigo a minha cabeça para com o rei.</a:t>
            </a:r>
          </a:p>
        </p:txBody>
      </p:sp>
    </p:spTree>
  </p:cSld>
  <p:clrMapOvr>
    <a:masterClrMapping/>
  </p:clrMapOvr>
  <p:transition spd="slow">
    <p:diamond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 descr="Esteira">
            <a:extLst>
              <a:ext uri="{FF2B5EF4-FFF2-40B4-BE49-F238E27FC236}">
                <a16:creationId xmlns:a16="http://schemas.microsoft.com/office/drawing/2014/main" id="{8B231EDC-7351-46D1-93D0-89C2FD096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83118" y="5"/>
            <a:ext cx="3025775" cy="1916113"/>
          </a:xfrm>
          <a:blipFill dpi="0" rotWithShape="1">
            <a:blip r:embed="rId2"/>
            <a:srcRect/>
            <a:tile tx="0" ty="0" sx="100000" sy="100000" flip="none" algn="tl"/>
          </a:blipFill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altLang="pt-BR" b="1">
                <a:solidFill>
                  <a:schemeClr val="bg2"/>
                </a:solidFill>
              </a:rPr>
              <a:t>Daniel 1:8</a:t>
            </a:r>
            <a:endParaRPr lang="pt-BR" altLang="pt-BR" b="1">
              <a:solidFill>
                <a:schemeClr val="bg2"/>
              </a:solidFill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EE08024-55F1-4382-80FF-52C8897CFE9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22784" y="2130445"/>
            <a:ext cx="10946432" cy="45910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altLang="pt-BR" sz="5400" dirty="0"/>
              <a:t>“</a:t>
            </a:r>
            <a:r>
              <a:rPr lang="en-US" altLang="pt-BR" sz="5400" dirty="0" err="1"/>
              <a:t>F</a:t>
            </a:r>
            <a:r>
              <a:rPr lang="en-US" altLang="pt-BR" sz="5400" b="1" dirty="0" err="1"/>
              <a:t>inas</a:t>
            </a:r>
            <a:r>
              <a:rPr lang="en-US" altLang="pt-BR" sz="5400" b="1" dirty="0"/>
              <a:t> </a:t>
            </a:r>
            <a:r>
              <a:rPr lang="en-US" altLang="pt-BR" sz="5400" b="1" dirty="0" err="1"/>
              <a:t>iguarias</a:t>
            </a:r>
            <a:r>
              <a:rPr lang="en-US" altLang="pt-BR" sz="5400" b="1" dirty="0"/>
              <a:t> do rei”.</a:t>
            </a:r>
          </a:p>
          <a:p>
            <a:pPr lvl="1" eaLnBrk="1" hangingPunct="1">
              <a:defRPr/>
            </a:pPr>
            <a:r>
              <a:rPr lang="en-US" altLang="pt-BR" sz="4000" b="1" dirty="0">
                <a:solidFill>
                  <a:srgbClr val="0000CC"/>
                </a:solidFill>
              </a:rPr>
              <a:t>Carnes </a:t>
            </a:r>
            <a:r>
              <a:rPr lang="en-US" altLang="pt-BR" sz="4000" b="1" dirty="0" err="1">
                <a:solidFill>
                  <a:srgbClr val="0000CC"/>
                </a:solidFill>
              </a:rPr>
              <a:t>imundas</a:t>
            </a:r>
            <a:r>
              <a:rPr lang="en-US" altLang="pt-BR" sz="4000" b="1" dirty="0"/>
              <a:t>.</a:t>
            </a:r>
          </a:p>
          <a:p>
            <a:pPr lvl="1" eaLnBrk="1" hangingPunct="1">
              <a:defRPr/>
            </a:pPr>
            <a:r>
              <a:rPr lang="en-US" altLang="pt-BR" sz="4000" b="1" dirty="0" err="1">
                <a:solidFill>
                  <a:srgbClr val="0000CC"/>
                </a:solidFill>
              </a:rPr>
              <a:t>Bebidas</a:t>
            </a:r>
            <a:r>
              <a:rPr lang="en-US" altLang="pt-BR" sz="4000" b="1" dirty="0">
                <a:solidFill>
                  <a:srgbClr val="0000CC"/>
                </a:solidFill>
              </a:rPr>
              <a:t> fortes</a:t>
            </a:r>
            <a:r>
              <a:rPr lang="en-US" altLang="pt-BR" sz="4000" b="1" dirty="0"/>
              <a:t>, </a:t>
            </a:r>
            <a:r>
              <a:rPr lang="en-US" altLang="pt-BR" sz="4000" b="1" dirty="0" err="1"/>
              <a:t>inebriantes</a:t>
            </a:r>
            <a:r>
              <a:rPr lang="en-US" altLang="pt-BR" sz="4000" b="1" dirty="0"/>
              <a:t>, que </a:t>
            </a:r>
            <a:r>
              <a:rPr lang="en-US" altLang="pt-BR" sz="4000" b="1" dirty="0" err="1"/>
              <a:t>tiravam</a:t>
            </a:r>
            <a:r>
              <a:rPr lang="en-US" altLang="pt-BR" sz="4000" b="1" dirty="0"/>
              <a:t> a </a:t>
            </a:r>
            <a:r>
              <a:rPr lang="en-US" altLang="pt-BR" sz="4000" b="1" dirty="0" err="1"/>
              <a:t>razão</a:t>
            </a:r>
            <a:r>
              <a:rPr lang="en-US" altLang="pt-BR" sz="4000" b="1" dirty="0"/>
              <a:t>.</a:t>
            </a:r>
          </a:p>
          <a:p>
            <a:pPr lvl="1" eaLnBrk="1" hangingPunct="1">
              <a:defRPr/>
            </a:pPr>
            <a:r>
              <a:rPr lang="en-US" altLang="pt-BR" sz="4000" b="1" dirty="0" err="1"/>
              <a:t>Preparo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inadequado,segundo</a:t>
            </a:r>
            <a:r>
              <a:rPr lang="en-US" altLang="pt-BR" sz="4000" b="1" dirty="0"/>
              <a:t> a </a:t>
            </a:r>
            <a:r>
              <a:rPr lang="en-US" altLang="pt-BR" sz="4000" b="1" dirty="0" err="1"/>
              <a:t>tradição</a:t>
            </a:r>
            <a:r>
              <a:rPr lang="en-US" altLang="pt-BR" sz="4000" b="1" dirty="0"/>
              <a:t> </a:t>
            </a:r>
            <a:r>
              <a:rPr lang="en-US" altLang="pt-BR" sz="4000" b="1" dirty="0" err="1"/>
              <a:t>judaica</a:t>
            </a:r>
            <a:r>
              <a:rPr lang="en-US" altLang="pt-BR" sz="4000" b="1" dirty="0"/>
              <a:t>.</a:t>
            </a:r>
          </a:p>
          <a:p>
            <a:pPr lvl="1" eaLnBrk="1" hangingPunct="1">
              <a:defRPr/>
            </a:pPr>
            <a:r>
              <a:rPr lang="en-US" altLang="pt-BR" sz="4800" b="1" dirty="0">
                <a:solidFill>
                  <a:srgbClr val="0000CC"/>
                </a:solidFill>
              </a:rPr>
              <a:t>Alimentos </a:t>
            </a:r>
            <a:r>
              <a:rPr lang="en-US" altLang="pt-BR" sz="4800" b="1" dirty="0" err="1">
                <a:solidFill>
                  <a:srgbClr val="0000CC"/>
                </a:solidFill>
              </a:rPr>
              <a:t>ofertados</a:t>
            </a:r>
            <a:r>
              <a:rPr lang="en-US" altLang="pt-BR" sz="4800" b="1" dirty="0">
                <a:solidFill>
                  <a:srgbClr val="0000CC"/>
                </a:solidFill>
              </a:rPr>
              <a:t> </a:t>
            </a:r>
            <a:r>
              <a:rPr lang="en-US" altLang="pt-BR" sz="4800" b="1" dirty="0" err="1">
                <a:solidFill>
                  <a:srgbClr val="0000CC"/>
                </a:solidFill>
              </a:rPr>
              <a:t>aos</a:t>
            </a:r>
            <a:r>
              <a:rPr lang="en-US" altLang="pt-BR" sz="4800" b="1" dirty="0">
                <a:solidFill>
                  <a:srgbClr val="0000CC"/>
                </a:solidFill>
              </a:rPr>
              <a:t> </a:t>
            </a:r>
            <a:r>
              <a:rPr lang="en-US" altLang="pt-BR" sz="4800" b="1" dirty="0" err="1">
                <a:solidFill>
                  <a:srgbClr val="0000CC"/>
                </a:solidFill>
              </a:rPr>
              <a:t>ídolos</a:t>
            </a:r>
            <a:r>
              <a:rPr lang="en-US" altLang="pt-BR" sz="4000" b="1" dirty="0">
                <a:solidFill>
                  <a:srgbClr val="0000CC"/>
                </a:solidFill>
              </a:rPr>
              <a:t>.</a:t>
            </a:r>
            <a:endParaRPr lang="pt-BR" altLang="pt-BR" sz="4000" b="1" dirty="0">
              <a:solidFill>
                <a:srgbClr val="0000CC"/>
              </a:solidFill>
            </a:endParaRPr>
          </a:p>
        </p:txBody>
      </p:sp>
      <p:pic>
        <p:nvPicPr>
          <p:cNvPr id="36871" name="Picture 7" descr="294031">
            <a:extLst>
              <a:ext uri="{FF2B5EF4-FFF2-40B4-BE49-F238E27FC236}">
                <a16:creationId xmlns:a16="http://schemas.microsoft.com/office/drawing/2014/main" id="{AC932220-3CA7-5707-954B-6FBE26F6D58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5" y="0"/>
            <a:ext cx="3001963" cy="1919288"/>
          </a:xfrm>
          <a:noFill/>
          <a:ln w="38100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9" name="Picture 15" descr="333056">
            <a:extLst>
              <a:ext uri="{FF2B5EF4-FFF2-40B4-BE49-F238E27FC236}">
                <a16:creationId xmlns:a16="http://schemas.microsoft.com/office/drawing/2014/main" id="{79200170-0F1D-9D6D-533C-767BD5701184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8888" y="5"/>
            <a:ext cx="3059112" cy="1916113"/>
          </a:xfrm>
          <a:noFill/>
          <a:ln w="38100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Espaço Reservado para Data 5">
            <a:extLst>
              <a:ext uri="{FF2B5EF4-FFF2-40B4-BE49-F238E27FC236}">
                <a16:creationId xmlns:a16="http://schemas.microsoft.com/office/drawing/2014/main" id="{18C242E2-1337-42FE-BDB7-E8ED0B1CD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E233BC-C791-4CFC-B4D3-2A43904E446A}" type="datetime1">
              <a:rPr lang="pt-BR" altLang="pt-BR"/>
              <a:pPr>
                <a:defRPr/>
              </a:pPr>
              <a:t>10/03/2024</a:t>
            </a:fld>
            <a:endParaRPr lang="pt-BR" altLang="pt-BR" dirty="0"/>
          </a:p>
        </p:txBody>
      </p:sp>
      <p:sp>
        <p:nvSpPr>
          <p:cNvPr id="7" name="Espaço Reservado para Número de Slide 7">
            <a:extLst>
              <a:ext uri="{FF2B5EF4-FFF2-40B4-BE49-F238E27FC236}">
                <a16:creationId xmlns:a16="http://schemas.microsoft.com/office/drawing/2014/main" id="{494A0A42-CA31-4606-8E7E-4F17D16F9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30CD9A-3987-4DB9-A2F2-7D7CD5D8EC50}" type="slidenum">
              <a:rPr lang="pt-BR" altLang="pt-BR"/>
              <a:pPr/>
              <a:t>17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38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98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74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46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3686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9BB254F-2482-4146-AABE-47722F9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EBB6AF4-EBDF-4251-A3C4-6E8D3D858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4733E6-D3B8-40AB-8CB4-D871DDD4D45B}" type="slidenum">
              <a:rPr lang="pt-BR" altLang="pt-BR"/>
              <a:pPr/>
              <a:t>18</a:t>
            </a:fld>
            <a:endParaRPr lang="pt-BR" altLang="pt-BR"/>
          </a:p>
        </p:txBody>
      </p:sp>
      <p:sp>
        <p:nvSpPr>
          <p:cNvPr id="25604" name="Retângulo 3">
            <a:extLst>
              <a:ext uri="{FF2B5EF4-FFF2-40B4-BE49-F238E27FC236}">
                <a16:creationId xmlns:a16="http://schemas.microsoft.com/office/drawing/2014/main" id="{54EFA164-FFA6-CCDC-D822-28B164FBF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76" y="260355"/>
            <a:ext cx="11089232" cy="63094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  <a:hlinkClick r:id="rId5" tooltip="Daniel – Capítulo 1"/>
              </a:rPr>
              <a:t>Daniel – Capítulo 1</a:t>
            </a:r>
            <a:endParaRPr lang="pt-BR" altLang="pt-BR" sz="4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</a:rPr>
              <a:t>11 Então, </a:t>
            </a:r>
            <a:r>
              <a:rPr lang="pt-BR" altLang="pt-BR" sz="4000" dirty="0">
                <a:solidFill>
                  <a:srgbClr val="0000CC"/>
                </a:solidFill>
                <a:latin typeface="inherit"/>
              </a:rPr>
              <a:t>disse Daniel ao cozinheiro-chefe</a:t>
            </a:r>
            <a:r>
              <a:rPr lang="pt-BR" altLang="pt-BR" sz="4000" dirty="0">
                <a:latin typeface="inherit"/>
              </a:rPr>
              <a:t>, </a:t>
            </a:r>
            <a:r>
              <a:rPr lang="pt-BR" altLang="pt-BR" sz="2400" dirty="0">
                <a:latin typeface="inherit"/>
              </a:rPr>
              <a:t>a quem o chefe dos eunucos havia encarregado de cuidar de Daniel, </a:t>
            </a:r>
            <a:r>
              <a:rPr lang="pt-BR" altLang="pt-BR" sz="2400" dirty="0" err="1">
                <a:latin typeface="inherit"/>
              </a:rPr>
              <a:t>Hananias</a:t>
            </a:r>
            <a:r>
              <a:rPr lang="pt-BR" altLang="pt-BR" sz="2400" dirty="0">
                <a:latin typeface="inherit"/>
              </a:rPr>
              <a:t>, Misael e Azarias: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</a:rPr>
              <a:t>12 </a:t>
            </a:r>
            <a:r>
              <a:rPr lang="pt-BR" altLang="pt-BR" sz="4400" b="1" dirty="0">
                <a:solidFill>
                  <a:srgbClr val="0000CC"/>
                </a:solidFill>
                <a:latin typeface="inherit"/>
              </a:rPr>
              <a:t>Experimenta</a:t>
            </a:r>
            <a:r>
              <a:rPr lang="pt-BR" altLang="pt-BR" sz="4000" dirty="0">
                <a:latin typeface="inherit"/>
              </a:rPr>
              <a:t>, peço-te, os teus servos </a:t>
            </a:r>
            <a:r>
              <a:rPr lang="pt-BR" altLang="pt-BR" sz="4800" b="1" dirty="0">
                <a:solidFill>
                  <a:srgbClr val="FF0000"/>
                </a:solidFill>
                <a:latin typeface="inherit"/>
              </a:rPr>
              <a:t>dez dias</a:t>
            </a:r>
            <a:r>
              <a:rPr lang="pt-BR" altLang="pt-BR" sz="4400" b="1" dirty="0">
                <a:solidFill>
                  <a:srgbClr val="FFC000"/>
                </a:solidFill>
                <a:latin typeface="inherit"/>
              </a:rPr>
              <a:t>; </a:t>
            </a:r>
            <a:r>
              <a:rPr lang="pt-BR" altLang="pt-BR" sz="4000" dirty="0">
                <a:latin typeface="inherit"/>
              </a:rPr>
              <a:t>e que se nos </a:t>
            </a:r>
            <a:r>
              <a:rPr lang="pt-BR" altLang="pt-BR" sz="4000" dirty="0" err="1">
                <a:latin typeface="inherit"/>
              </a:rPr>
              <a:t>dêem</a:t>
            </a:r>
            <a:r>
              <a:rPr lang="pt-BR" altLang="pt-BR" sz="4000" dirty="0">
                <a:latin typeface="inherit"/>
              </a:rPr>
              <a:t> </a:t>
            </a:r>
            <a:r>
              <a:rPr lang="pt-BR" altLang="pt-BR" sz="4800" b="1" dirty="0">
                <a:solidFill>
                  <a:srgbClr val="0000CC"/>
                </a:solidFill>
                <a:latin typeface="inherit"/>
              </a:rPr>
              <a:t>legumes</a:t>
            </a:r>
            <a:r>
              <a:rPr lang="pt-BR" altLang="pt-BR" sz="4000" dirty="0">
                <a:latin typeface="inherit"/>
              </a:rPr>
              <a:t> a comer e </a:t>
            </a:r>
            <a:r>
              <a:rPr lang="pt-BR" altLang="pt-BR" sz="4800" b="1" dirty="0">
                <a:solidFill>
                  <a:srgbClr val="0000CC"/>
                </a:solidFill>
                <a:latin typeface="inherit"/>
              </a:rPr>
              <a:t>água</a:t>
            </a:r>
            <a:r>
              <a:rPr lang="pt-BR" altLang="pt-BR" sz="4000" dirty="0">
                <a:latin typeface="inherit"/>
              </a:rPr>
              <a:t> a beber.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</a:rPr>
              <a:t>13 </a:t>
            </a:r>
            <a:r>
              <a:rPr lang="pt-BR" altLang="pt-BR" sz="4000" dirty="0">
                <a:solidFill>
                  <a:srgbClr val="0000CC"/>
                </a:solidFill>
                <a:latin typeface="inherit"/>
              </a:rPr>
              <a:t>Então, se veja diante de ti a nossa aparência </a:t>
            </a:r>
            <a:r>
              <a:rPr lang="pt-BR" altLang="pt-BR" sz="3600" dirty="0">
                <a:latin typeface="inherit"/>
              </a:rPr>
              <a:t>e a dos jovens que comem das finas iguarias do rei; e, segundo vires, age com os teus servos</a:t>
            </a:r>
            <a:r>
              <a:rPr lang="pt-BR" altLang="pt-BR" sz="4000" dirty="0">
                <a:latin typeface="inherit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</a:rPr>
              <a:t>14 </a:t>
            </a:r>
            <a:r>
              <a:rPr lang="pt-BR" altLang="pt-BR" sz="4000" b="1" dirty="0">
                <a:solidFill>
                  <a:srgbClr val="FF0000"/>
                </a:solidFill>
                <a:latin typeface="inherit"/>
              </a:rPr>
              <a:t>Ele atendeu </a:t>
            </a:r>
            <a:r>
              <a:rPr lang="pt-BR" altLang="pt-BR" sz="4000" dirty="0">
                <a:latin typeface="inherit"/>
              </a:rPr>
              <a:t>e os experimentou dez dias.</a:t>
            </a:r>
          </a:p>
        </p:txBody>
      </p:sp>
    </p:spTree>
  </p:cSld>
  <p:clrMapOvr>
    <a:masterClrMapping/>
  </p:clrMapOvr>
  <p:transition spd="slow">
    <p:diamond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>
            <a:extLst>
              <a:ext uri="{FF2B5EF4-FFF2-40B4-BE49-F238E27FC236}">
                <a16:creationId xmlns:a16="http://schemas.microsoft.com/office/drawing/2014/main" id="{BB00326B-2CDD-41F7-AB12-7DF8D8091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59037" y="32473"/>
            <a:ext cx="7273925" cy="1143000"/>
          </a:xfrm>
          <a:solidFill>
            <a:schemeClr val="bg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Uma </a:t>
            </a:r>
            <a:r>
              <a:rPr lang="en-US" altLang="pt-BR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honra</a:t>
            </a:r>
            <a:r>
              <a:rPr lang="en-US" altLang="pt-B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pt-BR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dispensada</a:t>
            </a:r>
            <a:endParaRPr lang="pt-BR" altLang="pt-BR" sz="5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6628" name="Picture 10" descr="294031">
            <a:extLst>
              <a:ext uri="{FF2B5EF4-FFF2-40B4-BE49-F238E27FC236}">
                <a16:creationId xmlns:a16="http://schemas.microsoft.com/office/drawing/2014/main" id="{E2127CEF-9026-C1CC-2A72-80A2703437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2816" y="1424700"/>
            <a:ext cx="6818949" cy="5114212"/>
          </a:xfrm>
          <a:solidFill>
            <a:schemeClr val="tx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56D598-E548-460F-9AEC-9E66EFC5A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01708E-3C8A-4883-90AF-E89B7BB73BC3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8A1F2D34-DB22-4559-B156-E45FF90C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681262-6E34-468F-95F8-688ABB028DF2}" type="slidenum">
              <a:rPr lang="pt-BR" altLang="pt-BR"/>
              <a:pPr/>
              <a:t>19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>
            <a:extLst>
              <a:ext uri="{FF2B5EF4-FFF2-40B4-BE49-F238E27FC236}">
                <a16:creationId xmlns:a16="http://schemas.microsoft.com/office/drawing/2014/main" id="{3B5FC8EB-92D8-43E9-82CB-9BCD84F913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1383" y="213606"/>
            <a:ext cx="11089232" cy="1224136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pt-BR" sz="5400" b="1" dirty="0">
                <a:solidFill>
                  <a:srgbClr val="FF0000"/>
                </a:solidFill>
              </a:rPr>
              <a:t>“Comer </a:t>
            </a:r>
            <a:r>
              <a:rPr lang="en-US" altLang="pt-BR" sz="5400" b="1" dirty="0" err="1">
                <a:solidFill>
                  <a:srgbClr val="FF0000"/>
                </a:solidFill>
              </a:rPr>
              <a:t>ou</a:t>
            </a:r>
            <a:r>
              <a:rPr lang="en-US" altLang="pt-BR" sz="5400" b="1" dirty="0">
                <a:solidFill>
                  <a:srgbClr val="FF0000"/>
                </a:solidFill>
              </a:rPr>
              <a:t> </a:t>
            </a:r>
            <a:r>
              <a:rPr lang="en-US" altLang="pt-BR" sz="5400" b="1" dirty="0" err="1">
                <a:solidFill>
                  <a:srgbClr val="FF0000"/>
                </a:solidFill>
              </a:rPr>
              <a:t>não</a:t>
            </a:r>
            <a:r>
              <a:rPr lang="en-US" altLang="pt-BR" sz="5400" b="1" dirty="0">
                <a:solidFill>
                  <a:srgbClr val="FF0000"/>
                </a:solidFill>
              </a:rPr>
              <a:t> comer: </a:t>
            </a:r>
            <a:r>
              <a:rPr lang="en-US" altLang="pt-BR" sz="6000" b="1" dirty="0" err="1">
                <a:solidFill>
                  <a:srgbClr val="0000CC"/>
                </a:solidFill>
              </a:rPr>
              <a:t>eis</a:t>
            </a:r>
            <a:r>
              <a:rPr lang="en-US" altLang="pt-BR" sz="6000" b="1" dirty="0">
                <a:solidFill>
                  <a:srgbClr val="0000CC"/>
                </a:solidFill>
              </a:rPr>
              <a:t> a </a:t>
            </a:r>
            <a:r>
              <a:rPr lang="en-US" altLang="pt-BR" sz="6000" b="1" dirty="0" err="1">
                <a:solidFill>
                  <a:srgbClr val="0000CC"/>
                </a:solidFill>
              </a:rPr>
              <a:t>questão</a:t>
            </a:r>
            <a:r>
              <a:rPr lang="en-US" altLang="pt-BR" sz="6000" b="1" dirty="0">
                <a:solidFill>
                  <a:srgbClr val="0000CC"/>
                </a:solidFill>
              </a:rPr>
              <a:t>!”</a:t>
            </a:r>
            <a:endParaRPr lang="pt-BR" altLang="pt-BR" sz="5400" b="1" dirty="0">
              <a:solidFill>
                <a:srgbClr val="0000CC"/>
              </a:solidFill>
            </a:endParaRPr>
          </a:p>
        </p:txBody>
      </p:sp>
      <p:pic>
        <p:nvPicPr>
          <p:cNvPr id="27652" name="Picture 4" descr="386024">
            <a:extLst>
              <a:ext uri="{FF2B5EF4-FFF2-40B4-BE49-F238E27FC236}">
                <a16:creationId xmlns:a16="http://schemas.microsoft.com/office/drawing/2014/main" id="{60B8A7A7-814E-6390-4ED3-11F56F3D04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6680" y="1548794"/>
            <a:ext cx="6538639" cy="49107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0BDD6E-9806-4C68-A3BE-F91F31338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456A57-C328-4ED2-AC49-6AFF6B82825F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829F7A61-B54E-4729-B6C6-F3D573751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1806CD-3367-4B34-9525-0DB66CB6C118}" type="slidenum">
              <a:rPr lang="pt-BR" altLang="pt-BR"/>
              <a:pPr/>
              <a:t>20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9" name="Rectangle 13" descr="Esteira">
            <a:extLst>
              <a:ext uri="{FF2B5EF4-FFF2-40B4-BE49-F238E27FC236}">
                <a16:creationId xmlns:a16="http://schemas.microsoft.com/office/drawing/2014/main" id="{4A1AAECF-456E-42EB-9699-D29991B85A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9640" y="164703"/>
            <a:ext cx="11052720" cy="1124744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5400" b="1" dirty="0"/>
              <a:t>Alimentos </a:t>
            </a:r>
            <a:r>
              <a:rPr lang="en-US" altLang="pt-BR" sz="5400" b="1" dirty="0" err="1"/>
              <a:t>naturais</a:t>
            </a:r>
            <a:r>
              <a:rPr lang="en-US" altLang="pt-BR" sz="5400" b="1" dirty="0"/>
              <a:t> </a:t>
            </a:r>
            <a:r>
              <a:rPr lang="en-US" altLang="pt-BR" sz="5400" b="1" dirty="0" err="1"/>
              <a:t>por</a:t>
            </a:r>
            <a:r>
              <a:rPr lang="en-US" altLang="pt-BR" sz="5400" b="1" dirty="0"/>
              <a:t> </a:t>
            </a:r>
            <a:r>
              <a:rPr lang="en-US" altLang="pt-BR" sz="5400" b="1" dirty="0" err="1"/>
              <a:t>apenas</a:t>
            </a:r>
            <a:r>
              <a:rPr lang="en-US" altLang="pt-BR" sz="5400" b="1" dirty="0"/>
              <a:t> 10 </a:t>
            </a:r>
            <a:r>
              <a:rPr lang="en-US" altLang="pt-BR" sz="5400" b="1" dirty="0" err="1"/>
              <a:t>dias</a:t>
            </a:r>
            <a:r>
              <a:rPr lang="en-US" altLang="pt-BR" sz="5400" b="1" dirty="0"/>
              <a:t>.</a:t>
            </a:r>
            <a:endParaRPr lang="pt-BR" altLang="pt-BR" sz="5400" b="1" dirty="0"/>
          </a:p>
        </p:txBody>
      </p:sp>
      <p:pic>
        <p:nvPicPr>
          <p:cNvPr id="132108" name="Picture 12" descr="332003">
            <a:extLst>
              <a:ext uri="{FF2B5EF4-FFF2-40B4-BE49-F238E27FC236}">
                <a16:creationId xmlns:a16="http://schemas.microsoft.com/office/drawing/2014/main" id="{D58D846C-F75B-65FF-3AF5-919604F01F7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01" y="1630448"/>
            <a:ext cx="4643437" cy="31018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2116" name="Picture 20" descr="386072">
            <a:extLst>
              <a:ext uri="{FF2B5EF4-FFF2-40B4-BE49-F238E27FC236}">
                <a16:creationId xmlns:a16="http://schemas.microsoft.com/office/drawing/2014/main" id="{6D4C9AC0-17E2-8516-6B65-6A0A5990DA8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2843" y="1514872"/>
            <a:ext cx="4268033" cy="321744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Espaço Reservado para Data 5">
            <a:extLst>
              <a:ext uri="{FF2B5EF4-FFF2-40B4-BE49-F238E27FC236}">
                <a16:creationId xmlns:a16="http://schemas.microsoft.com/office/drawing/2014/main" id="{77210F1F-1B72-401B-87A7-8B6B59DCE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D9D6E2-D337-4ED1-8D1E-8D67ECD0F26A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7" name="Espaço Reservado para Número de Slide 7">
            <a:extLst>
              <a:ext uri="{FF2B5EF4-FFF2-40B4-BE49-F238E27FC236}">
                <a16:creationId xmlns:a16="http://schemas.microsoft.com/office/drawing/2014/main" id="{0B3028E5-222F-49EF-BC62-5B31C65AD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7E4FC3-CD23-40D2-8524-1F37F6C0D696}" type="slidenum">
              <a:rPr lang="pt-BR" altLang="pt-BR"/>
              <a:pPr/>
              <a:t>21</a:t>
            </a:fld>
            <a:endParaRPr lang="pt-BR" altLang="pt-BR"/>
          </a:p>
        </p:txBody>
      </p:sp>
      <p:pic>
        <p:nvPicPr>
          <p:cNvPr id="132119" name="Picture 23" descr="386071">
            <a:extLst>
              <a:ext uri="{FF2B5EF4-FFF2-40B4-BE49-F238E27FC236}">
                <a16:creationId xmlns:a16="http://schemas.microsoft.com/office/drawing/2014/main" id="{76AEE2B2-F107-4886-454C-B6D8FA360C92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16" y="4532313"/>
            <a:ext cx="3670361" cy="2189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120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120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20"/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25F23B4-E88E-4586-86C4-BD47409DF0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5400" b="1" dirty="0" err="1">
                <a:solidFill>
                  <a:schemeClr val="bg2"/>
                </a:solidFill>
              </a:rPr>
              <a:t>Decisão</a:t>
            </a:r>
            <a:r>
              <a:rPr lang="en-US" altLang="pt-BR" sz="5400" b="1" dirty="0">
                <a:solidFill>
                  <a:schemeClr val="bg2"/>
                </a:solidFill>
              </a:rPr>
              <a:t>, </a:t>
            </a:r>
            <a:r>
              <a:rPr lang="en-US" altLang="pt-BR" sz="5400" b="1" dirty="0" err="1">
                <a:solidFill>
                  <a:schemeClr val="bg2"/>
                </a:solidFill>
              </a:rPr>
              <a:t>uma</a:t>
            </a:r>
            <a:r>
              <a:rPr lang="en-US" altLang="pt-BR" sz="5400" b="1" dirty="0">
                <a:solidFill>
                  <a:schemeClr val="bg2"/>
                </a:solidFill>
              </a:rPr>
              <a:t> </a:t>
            </a:r>
            <a:r>
              <a:rPr lang="en-US" altLang="pt-BR" sz="5400" b="1" dirty="0" err="1">
                <a:solidFill>
                  <a:schemeClr val="bg2"/>
                </a:solidFill>
              </a:rPr>
              <a:t>batalha</a:t>
            </a:r>
            <a:r>
              <a:rPr lang="en-US" altLang="pt-BR" sz="5400" b="1" dirty="0">
                <a:solidFill>
                  <a:schemeClr val="bg2"/>
                </a:solidFill>
              </a:rPr>
              <a:t> interior.</a:t>
            </a:r>
            <a:endParaRPr lang="pt-BR" altLang="pt-BR" sz="5400" b="1" dirty="0">
              <a:solidFill>
                <a:schemeClr val="bg2"/>
              </a:solidFill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6BFC1D4-A1C4-4C08-B270-805ECA4AD1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5400" y="1423988"/>
            <a:ext cx="11161239" cy="51736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pt-BR" sz="4400" b="1" dirty="0" err="1">
                <a:solidFill>
                  <a:srgbClr val="0000CC"/>
                </a:solidFill>
              </a:rPr>
              <a:t>Resolveu</a:t>
            </a:r>
            <a:r>
              <a:rPr lang="en-US" altLang="pt-BR" sz="4400" b="1" dirty="0">
                <a:solidFill>
                  <a:srgbClr val="0000CC"/>
                </a:solidFill>
              </a:rPr>
              <a:t> </a:t>
            </a:r>
            <a:r>
              <a:rPr lang="en-US" altLang="pt-BR" sz="4400" b="1" dirty="0" err="1">
                <a:solidFill>
                  <a:srgbClr val="0000CC"/>
                </a:solidFill>
              </a:rPr>
              <a:t>em</a:t>
            </a:r>
            <a:r>
              <a:rPr lang="en-US" altLang="pt-BR" sz="4400" b="1" dirty="0">
                <a:solidFill>
                  <a:srgbClr val="0000CC"/>
                </a:solidFill>
              </a:rPr>
              <a:t> </a:t>
            </a:r>
            <a:r>
              <a:rPr lang="en-US" altLang="pt-BR" sz="4400" b="1" dirty="0" err="1">
                <a:solidFill>
                  <a:srgbClr val="0000CC"/>
                </a:solidFill>
              </a:rPr>
              <a:t>seu</a:t>
            </a:r>
            <a:r>
              <a:rPr lang="en-US" altLang="pt-BR" sz="4400" b="1" dirty="0">
                <a:solidFill>
                  <a:srgbClr val="0000CC"/>
                </a:solidFill>
              </a:rPr>
              <a:t> </a:t>
            </a:r>
            <a:r>
              <a:rPr lang="en-US" altLang="pt-BR" sz="4400" b="1" dirty="0" err="1">
                <a:solidFill>
                  <a:srgbClr val="0000CC"/>
                </a:solidFill>
              </a:rPr>
              <a:t>coração</a:t>
            </a:r>
            <a:r>
              <a:rPr lang="en-US" altLang="pt-BR" sz="4400" dirty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pt-BR" sz="4400" dirty="0" err="1"/>
              <a:t>Resolveu</a:t>
            </a:r>
            <a:r>
              <a:rPr lang="en-US" altLang="pt-BR" sz="4400" dirty="0"/>
              <a:t> = </a:t>
            </a:r>
            <a:r>
              <a:rPr lang="en-US" altLang="pt-BR" sz="4400" dirty="0" err="1"/>
              <a:t>decidiu</a:t>
            </a:r>
            <a:r>
              <a:rPr lang="en-US" altLang="pt-BR" sz="4400" dirty="0"/>
              <a:t>-se = </a:t>
            </a:r>
            <a:r>
              <a:rPr lang="en-US" altLang="pt-BR" sz="4400" dirty="0" err="1"/>
              <a:t>escolheu</a:t>
            </a:r>
            <a:r>
              <a:rPr lang="en-US" altLang="pt-BR" sz="4400" dirty="0"/>
              <a:t> = </a:t>
            </a:r>
            <a:r>
              <a:rPr lang="en-US" altLang="pt-BR" sz="4400" dirty="0" err="1"/>
              <a:t>determinou</a:t>
            </a:r>
            <a:r>
              <a:rPr lang="en-US" altLang="pt-BR" sz="4400" dirty="0"/>
              <a:t>-se.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pt-BR" sz="4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pt-BR" sz="4400" b="1" dirty="0" err="1">
                <a:solidFill>
                  <a:srgbClr val="0000CC"/>
                </a:solidFill>
              </a:rPr>
              <a:t>Satanás</a:t>
            </a:r>
            <a:r>
              <a:rPr lang="en-US" altLang="pt-BR" sz="4400" dirty="0">
                <a:solidFill>
                  <a:srgbClr val="0000CC"/>
                </a:solidFill>
              </a:rPr>
              <a:t> </a:t>
            </a:r>
            <a:r>
              <a:rPr lang="en-US" altLang="pt-BR" sz="4400" dirty="0" err="1"/>
              <a:t>fará</a:t>
            </a:r>
            <a:r>
              <a:rPr lang="en-US" altLang="pt-BR" sz="4400" dirty="0"/>
              <a:t> </a:t>
            </a:r>
            <a:r>
              <a:rPr lang="en-US" altLang="pt-BR" sz="4400" dirty="0" err="1"/>
              <a:t>todo</a:t>
            </a:r>
            <a:r>
              <a:rPr lang="en-US" altLang="pt-BR" sz="4400" dirty="0"/>
              <a:t> o </a:t>
            </a:r>
            <a:r>
              <a:rPr lang="en-US" altLang="pt-BR" sz="4400" dirty="0" err="1"/>
              <a:t>possível</a:t>
            </a:r>
            <a:r>
              <a:rPr lang="en-US" altLang="pt-BR" sz="4400" dirty="0"/>
              <a:t> </a:t>
            </a:r>
            <a:r>
              <a:rPr lang="en-US" altLang="pt-BR" sz="4400" dirty="0" err="1"/>
              <a:t>através</a:t>
            </a:r>
            <a:r>
              <a:rPr lang="en-US" altLang="pt-BR" sz="4400" dirty="0"/>
              <a:t> da </a:t>
            </a:r>
            <a:r>
              <a:rPr lang="en-US" altLang="pt-BR" sz="4400" dirty="0" err="1"/>
              <a:t>mídia</a:t>
            </a:r>
            <a:r>
              <a:rPr lang="en-US" altLang="pt-BR" sz="4400" dirty="0"/>
              <a:t>, para </a:t>
            </a:r>
            <a:r>
              <a:rPr lang="en-US" altLang="pt-BR" sz="4400" dirty="0" err="1"/>
              <a:t>mudar</a:t>
            </a:r>
            <a:r>
              <a:rPr lang="en-US" altLang="pt-BR" sz="4400" dirty="0"/>
              <a:t> a </a:t>
            </a:r>
            <a:r>
              <a:rPr lang="en-US" altLang="pt-BR" sz="4400" dirty="0" err="1"/>
              <a:t>sua</a:t>
            </a:r>
            <a:r>
              <a:rPr lang="en-US" altLang="pt-BR" sz="4400" dirty="0"/>
              <a:t> </a:t>
            </a:r>
            <a:r>
              <a:rPr lang="en-US" altLang="pt-BR" sz="4400" dirty="0" err="1"/>
              <a:t>cultura</a:t>
            </a:r>
            <a:r>
              <a:rPr lang="en-US" altLang="pt-BR" sz="4400" dirty="0"/>
              <a:t>, o </a:t>
            </a:r>
            <a:r>
              <a:rPr lang="en-US" altLang="pt-BR" sz="4400" dirty="0" err="1"/>
              <a:t>seu</a:t>
            </a:r>
            <a:r>
              <a:rPr lang="en-US" altLang="pt-BR" sz="4400" dirty="0"/>
              <a:t> </a:t>
            </a:r>
            <a:r>
              <a:rPr lang="en-US" altLang="pt-BR" sz="4400" dirty="0" err="1"/>
              <a:t>pensamento</a:t>
            </a:r>
            <a:r>
              <a:rPr lang="en-US" altLang="pt-BR" sz="4400" dirty="0"/>
              <a:t>.</a:t>
            </a:r>
            <a:endParaRPr lang="pt-BR" altLang="pt-BR" sz="4400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7F84B1-660D-4A2B-8C16-75F4751FA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52D459-DD0E-48A5-B269-FF90BE1D3027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20509A94-A12F-4BEB-BA62-48682A43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DC0464-948C-46BF-A12A-E0CD88C1C97B}" type="slidenum">
              <a:rPr lang="pt-BR" altLang="pt-BR"/>
              <a:pPr/>
              <a:t>22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8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>
            <a:extLst>
              <a:ext uri="{FF2B5EF4-FFF2-40B4-BE49-F238E27FC236}">
                <a16:creationId xmlns:a16="http://schemas.microsoft.com/office/drawing/2014/main" id="{BB08026A-7ACB-444C-BAB0-57855F9273C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43372" y="136525"/>
            <a:ext cx="11305255" cy="700187"/>
          </a:xfrm>
          <a:solidFill>
            <a:srgbClr val="FFC000"/>
          </a:solidFill>
          <a:effectLst>
            <a:outerShdw dist="45791" dir="2021404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pt-BR" altLang="pt-BR" sz="3200" b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Quais foram os resultados desse teste de 10 dias?</a:t>
            </a:r>
            <a:endParaRPr lang="pt-PT" altLang="pt-BR" sz="3200" b="1" dirty="0">
              <a:solidFill>
                <a:schemeClr val="bg1"/>
              </a:solidFill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44">
            <a:extLst>
              <a:ext uri="{FF2B5EF4-FFF2-40B4-BE49-F238E27FC236}">
                <a16:creationId xmlns:a16="http://schemas.microsoft.com/office/drawing/2014/main" id="{905F68AE-2DBE-466D-8D96-971BE96497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CFA080-D0B9-41D0-9E0C-FF0815F4C323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C2D1FC7A-B6C6-4D21-B923-77084AD089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AB5D8A-1E87-4705-A36F-D705851003D3}" type="slidenum">
              <a:rPr lang="pt-BR" altLang="pt-BR"/>
              <a:pPr/>
              <a:t>23</a:t>
            </a:fld>
            <a:endParaRPr lang="pt-BR" altLang="pt-BR"/>
          </a:p>
        </p:txBody>
      </p:sp>
      <p:pic>
        <p:nvPicPr>
          <p:cNvPr id="30724" name="Picture 2" descr="0601107">
            <a:extLst>
              <a:ext uri="{FF2B5EF4-FFF2-40B4-BE49-F238E27FC236}">
                <a16:creationId xmlns:a16="http://schemas.microsoft.com/office/drawing/2014/main" id="{29F3BADD-4548-C210-74CB-DF882A593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983821"/>
            <a:ext cx="7488832" cy="5616624"/>
          </a:xfrm>
          <a:prstGeom prst="rect">
            <a:avLst/>
          </a:prstGeom>
          <a:gradFill rotWithShape="1">
            <a:gsLst>
              <a:gs pos="0">
                <a:schemeClr val="bg1">
                  <a:alpha val="10001"/>
                </a:schemeClr>
              </a:gs>
              <a:gs pos="100000">
                <a:schemeClr val="accent1">
                  <a:alpha val="600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C4D934-D2A1-4EC0-B56B-BA0DF186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6768EAD-B306-425B-AF39-308D7D22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07EB36-A4EA-4303-A61C-64B69FC341E9}" type="slidenum">
              <a:rPr lang="pt-BR" altLang="pt-BR"/>
              <a:pPr/>
              <a:t>24</a:t>
            </a:fld>
            <a:endParaRPr lang="pt-BR" altLang="pt-BR"/>
          </a:p>
        </p:txBody>
      </p:sp>
      <p:sp>
        <p:nvSpPr>
          <p:cNvPr id="31748" name="Retângulo 3">
            <a:extLst>
              <a:ext uri="{FF2B5EF4-FFF2-40B4-BE49-F238E27FC236}">
                <a16:creationId xmlns:a16="http://schemas.microsoft.com/office/drawing/2014/main" id="{7F9167B4-8C13-7AF0-B359-E0D920218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80" y="674567"/>
            <a:ext cx="11161240" cy="575542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  <a:hlinkClick r:id="rId5" tooltip="Daniel – Capítulo 1"/>
              </a:rPr>
              <a:t>Daniel – Capítulo 1</a:t>
            </a:r>
            <a:endParaRPr lang="pt-BR" altLang="pt-BR" sz="4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>
                <a:latin typeface="inherit"/>
              </a:rPr>
              <a:t>15 </a:t>
            </a:r>
            <a:r>
              <a:rPr lang="pt-BR" altLang="pt-BR" sz="5400" dirty="0">
                <a:latin typeface="inherit"/>
              </a:rPr>
              <a:t>No </a:t>
            </a:r>
            <a:r>
              <a:rPr lang="pt-BR" altLang="pt-BR" sz="6000" b="1" dirty="0">
                <a:solidFill>
                  <a:srgbClr val="FF0000"/>
                </a:solidFill>
                <a:latin typeface="inherit"/>
              </a:rPr>
              <a:t>fim dos dez dias</a:t>
            </a:r>
            <a:r>
              <a:rPr lang="pt-BR" altLang="pt-BR" sz="5400" dirty="0">
                <a:latin typeface="inherit"/>
              </a:rPr>
              <a:t>, a sua </a:t>
            </a:r>
            <a:r>
              <a:rPr lang="pt-BR" altLang="pt-BR" sz="8000" b="1" u="sng" dirty="0">
                <a:solidFill>
                  <a:srgbClr val="EB9227"/>
                </a:solidFill>
                <a:latin typeface="inherit"/>
              </a:rPr>
              <a:t>aparência era melhor</a:t>
            </a:r>
            <a:r>
              <a:rPr lang="pt-BR" altLang="pt-BR" sz="5400" dirty="0">
                <a:latin typeface="inherit"/>
              </a:rPr>
              <a:t>; estavam eles </a:t>
            </a:r>
            <a:r>
              <a:rPr lang="pt-BR" altLang="pt-BR" sz="8000" b="1" u="sng" dirty="0">
                <a:solidFill>
                  <a:srgbClr val="EB9227"/>
                </a:solidFill>
                <a:latin typeface="inherit"/>
              </a:rPr>
              <a:t>mais robustos </a:t>
            </a:r>
            <a:r>
              <a:rPr lang="pt-BR" altLang="pt-BR" sz="5400" dirty="0">
                <a:latin typeface="inherit"/>
              </a:rPr>
              <a:t>do que todos os jovens que comiam das finas iguarias do rei</a:t>
            </a:r>
            <a:r>
              <a:rPr lang="pt-BR" altLang="pt-BR" sz="4000" dirty="0">
                <a:latin typeface="inherit"/>
              </a:rPr>
              <a:t>.</a:t>
            </a:r>
          </a:p>
        </p:txBody>
      </p:sp>
    </p:spTree>
  </p:cSld>
  <p:clrMapOvr>
    <a:masterClrMapping/>
  </p:clrMapOvr>
  <p:transition spd="slow">
    <p:diamond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C4D934-D2A1-4EC0-B56B-BA0DF186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6768EAD-B306-425B-AF39-308D7D22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F52DA8-41B7-42CE-B550-2C771DA3131B}" type="slidenum">
              <a:rPr lang="pt-BR" altLang="pt-BR"/>
              <a:pPr/>
              <a:t>25</a:t>
            </a:fld>
            <a:endParaRPr lang="pt-BR" altLang="pt-BR"/>
          </a:p>
        </p:txBody>
      </p:sp>
      <p:sp>
        <p:nvSpPr>
          <p:cNvPr id="32772" name="Retângulo 3">
            <a:extLst>
              <a:ext uri="{FF2B5EF4-FFF2-40B4-BE49-F238E27FC236}">
                <a16:creationId xmlns:a16="http://schemas.microsoft.com/office/drawing/2014/main" id="{710CC2D5-BDBE-815E-AE79-67106794F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396" y="414158"/>
            <a:ext cx="10873208" cy="612475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 dirty="0">
                <a:latin typeface="inherit"/>
                <a:hlinkClick r:id="rId5" tooltip="Daniel – Capítulo 1"/>
              </a:rPr>
              <a:t>Daniel – Capítulo 1</a:t>
            </a:r>
            <a:endParaRPr lang="pt-BR" altLang="pt-BR" sz="3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600" dirty="0">
                <a:latin typeface="inherit"/>
              </a:rPr>
              <a:t>16 </a:t>
            </a:r>
            <a:r>
              <a:rPr lang="pt-BR" altLang="pt-BR" sz="6000" dirty="0">
                <a:latin typeface="inherit"/>
              </a:rPr>
              <a:t>Com isto, o cozinheiro-chefe </a:t>
            </a:r>
            <a:r>
              <a:rPr lang="pt-BR" altLang="pt-BR" sz="8800" b="1" dirty="0">
                <a:solidFill>
                  <a:srgbClr val="EB9227"/>
                </a:solidFill>
                <a:latin typeface="inherit"/>
              </a:rPr>
              <a:t>tirou deles as finas iguarias e o vinho </a:t>
            </a:r>
            <a:r>
              <a:rPr lang="pt-BR" altLang="pt-BR" sz="6000" dirty="0">
                <a:latin typeface="inherit"/>
              </a:rPr>
              <a:t>que deviam beber e lhes dava legumes</a:t>
            </a:r>
            <a:r>
              <a:rPr lang="pt-BR" altLang="pt-BR" sz="3600" dirty="0">
                <a:latin typeface="inherit"/>
              </a:rPr>
              <a:t>.</a:t>
            </a:r>
          </a:p>
        </p:txBody>
      </p:sp>
    </p:spTree>
  </p:cSld>
  <p:clrMapOvr>
    <a:masterClrMapping/>
  </p:clrMapOvr>
  <p:transition spd="slow">
    <p:diamond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C4D934-D2A1-4EC0-B56B-BA0DF186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6768EAD-B306-425B-AF39-308D7D22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BA72D3-CFBC-4FC8-A20B-2848F3878D67}" type="slidenum">
              <a:rPr lang="pt-BR" altLang="pt-BR"/>
              <a:pPr/>
              <a:t>26</a:t>
            </a:fld>
            <a:endParaRPr lang="pt-BR" altLang="pt-BR"/>
          </a:p>
        </p:txBody>
      </p:sp>
      <p:sp>
        <p:nvSpPr>
          <p:cNvPr id="33796" name="Retângulo 3">
            <a:extLst>
              <a:ext uri="{FF2B5EF4-FFF2-40B4-BE49-F238E27FC236}">
                <a16:creationId xmlns:a16="http://schemas.microsoft.com/office/drawing/2014/main" id="{EBCB7D85-2B28-B264-FCFE-DBB2B981A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520" y="1052736"/>
            <a:ext cx="8928100" cy="646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3800" dirty="0">
                <a:latin typeface="inherit"/>
              </a:rPr>
              <a:t>e 3 anos depois........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13800" dirty="0">
              <a:latin typeface="inherit"/>
            </a:endParaRPr>
          </a:p>
        </p:txBody>
      </p:sp>
    </p:spTree>
  </p:cSld>
  <p:clrMapOvr>
    <a:masterClrMapping/>
  </p:clrMapOvr>
  <p:transition spd="slow">
    <p:diamond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090AD38-876B-41F6-8FEC-FE1A6D1E4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B0A4E91-AB0E-4BA3-84CE-9504AD99E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61B758-81D7-4EAB-84C8-070A827EA5F3}" type="slidenum">
              <a:rPr lang="pt-BR" altLang="pt-BR"/>
              <a:pPr/>
              <a:t>27</a:t>
            </a:fld>
            <a:endParaRPr lang="pt-BR" alt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5F217D-12D2-41B6-AC6C-A8AF300722FD}"/>
              </a:ext>
            </a:extLst>
          </p:cNvPr>
          <p:cNvSpPr/>
          <p:nvPr/>
        </p:nvSpPr>
        <p:spPr>
          <a:xfrm>
            <a:off x="851484" y="1028343"/>
            <a:ext cx="10658399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5400" dirty="0">
                <a:latin typeface="inherit"/>
                <a:hlinkClick r:id="rId2" tooltip="Daniel – Capítulo 1"/>
              </a:rPr>
              <a:t>Daniel – Capítulo 1</a:t>
            </a:r>
            <a:endParaRPr lang="pt-BR" sz="5400" dirty="0"/>
          </a:p>
          <a:p>
            <a:pPr eaLnBrk="1" hangingPunct="1">
              <a:defRPr/>
            </a:pPr>
            <a:r>
              <a:rPr lang="pt-BR" sz="5400" dirty="0">
                <a:latin typeface="inherit"/>
              </a:rPr>
              <a:t>17 Ora, a estes quatro jovens Deus deu o </a:t>
            </a:r>
            <a:r>
              <a:rPr lang="pt-BR" sz="5400" b="1" dirty="0">
                <a:solidFill>
                  <a:srgbClr val="0000CC"/>
                </a:solidFill>
                <a:latin typeface="inherit"/>
              </a:rPr>
              <a:t>conhecimento</a:t>
            </a:r>
            <a:r>
              <a:rPr lang="pt-BR" sz="5400" dirty="0">
                <a:latin typeface="inherit"/>
              </a:rPr>
              <a:t> e a </a:t>
            </a:r>
            <a:r>
              <a:rPr lang="pt-BR" sz="5400" b="1" dirty="0">
                <a:solidFill>
                  <a:srgbClr val="0000CC"/>
                </a:solidFill>
                <a:latin typeface="inherit"/>
              </a:rPr>
              <a:t>inteligência</a:t>
            </a:r>
            <a:r>
              <a:rPr lang="pt-BR" sz="5400" dirty="0">
                <a:latin typeface="inherit"/>
              </a:rPr>
              <a:t> em toda </a:t>
            </a:r>
            <a:r>
              <a:rPr lang="pt-BR" sz="5400" b="1" dirty="0">
                <a:solidFill>
                  <a:srgbClr val="0000CC"/>
                </a:solidFill>
                <a:latin typeface="inherit"/>
              </a:rPr>
              <a:t>cultura</a:t>
            </a:r>
            <a:r>
              <a:rPr lang="pt-BR" sz="5400" dirty="0">
                <a:latin typeface="inherit"/>
              </a:rPr>
              <a:t> e </a:t>
            </a:r>
            <a:r>
              <a:rPr lang="pt-BR" sz="5400" b="1" dirty="0">
                <a:solidFill>
                  <a:srgbClr val="0000CC"/>
                </a:solidFill>
                <a:latin typeface="inherit"/>
              </a:rPr>
              <a:t>sabedoria</a:t>
            </a:r>
            <a:r>
              <a:rPr lang="pt-BR" sz="5400" dirty="0">
                <a:latin typeface="inherit"/>
              </a:rPr>
              <a:t>; </a:t>
            </a:r>
          </a:p>
          <a:p>
            <a:pPr eaLnBrk="1" hangingPunct="1">
              <a:defRPr/>
            </a:pPr>
            <a:r>
              <a:rPr lang="pt-BR" sz="7200" b="1" dirty="0">
                <a:solidFill>
                  <a:srgbClr val="FF0000"/>
                </a:solidFill>
                <a:latin typeface="inherit"/>
              </a:rPr>
              <a:t>mas a Daniel </a:t>
            </a:r>
            <a:r>
              <a:rPr lang="pt-BR" sz="54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visões e sonhos</a:t>
            </a:r>
            <a:r>
              <a:rPr lang="pt-BR" sz="5400" b="1" dirty="0">
                <a:solidFill>
                  <a:srgbClr val="A86310"/>
                </a:solidFill>
                <a:latin typeface="inherit"/>
              </a:rPr>
              <a:t>.</a:t>
            </a:r>
          </a:p>
        </p:txBody>
      </p:sp>
    </p:spTree>
  </p:cSld>
  <p:clrMapOvr>
    <a:masterClrMapping/>
  </p:clrMapOvr>
  <p:transition spd="slow">
    <p:diamond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35969163-9E4B-4FBB-A475-0F44758D84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5480" y="136525"/>
            <a:ext cx="9144000" cy="1143000"/>
          </a:xfr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pt-BR" sz="9600" b="1" dirty="0">
                <a:solidFill>
                  <a:schemeClr val="bg2"/>
                </a:solidFill>
                <a:latin typeface="Americana XBdCn BT" pitchFamily="18" charset="0"/>
              </a:rPr>
              <a:t>A </a:t>
            </a:r>
            <a:r>
              <a:rPr lang="en-US" altLang="pt-BR" sz="9600" b="1" dirty="0" err="1">
                <a:solidFill>
                  <a:schemeClr val="bg2"/>
                </a:solidFill>
                <a:latin typeface="Americana XBdCn BT" pitchFamily="18" charset="0"/>
              </a:rPr>
              <a:t>prova</a:t>
            </a:r>
            <a:r>
              <a:rPr lang="en-US" altLang="pt-BR" sz="9600" b="1" dirty="0">
                <a:solidFill>
                  <a:schemeClr val="bg2"/>
                </a:solidFill>
                <a:latin typeface="Americana XBdCn BT" pitchFamily="18" charset="0"/>
              </a:rPr>
              <a:t> final</a:t>
            </a:r>
            <a:endParaRPr lang="pt-BR" altLang="pt-BR" sz="9600" b="1" dirty="0">
              <a:solidFill>
                <a:schemeClr val="bg2"/>
              </a:solidFill>
              <a:latin typeface="Americana XBdCn BT" pitchFamily="18" charset="0"/>
            </a:endParaRPr>
          </a:p>
        </p:txBody>
      </p:sp>
      <p:pic>
        <p:nvPicPr>
          <p:cNvPr id="35844" name="Picture 4" descr="033_JPG">
            <a:extLst>
              <a:ext uri="{FF2B5EF4-FFF2-40B4-BE49-F238E27FC236}">
                <a16:creationId xmlns:a16="http://schemas.microsoft.com/office/drawing/2014/main" id="{C3FF9CED-63B0-E3A2-39ED-DB27C473072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512" y="1416005"/>
            <a:ext cx="7956376" cy="5301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D88850EC-64DB-460F-BA0B-9D679DF1C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E08063-A4C4-4415-8AA8-6D615064DC08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B612EB-349D-4CC1-8713-6C7316B97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0F2DF8-2D82-447F-BBEF-3CAEAFC53AB3}" type="slidenum">
              <a:rPr lang="pt-BR" altLang="pt-BR"/>
              <a:pPr/>
              <a:t>28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D7B49B7-A9BE-4F54-96DD-659AC6E9D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A08B1E1-86D8-497C-B431-1B1DF5D9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088979-63A8-4CC6-9FAA-314E47351DC0}" type="slidenum">
              <a:rPr lang="pt-BR" altLang="pt-BR"/>
              <a:pPr/>
              <a:t>29</a:t>
            </a:fld>
            <a:endParaRPr lang="pt-BR" altLang="pt-BR"/>
          </a:p>
        </p:txBody>
      </p:sp>
      <p:sp>
        <p:nvSpPr>
          <p:cNvPr id="36868" name="Retângulo 3">
            <a:extLst>
              <a:ext uri="{FF2B5EF4-FFF2-40B4-BE49-F238E27FC236}">
                <a16:creationId xmlns:a16="http://schemas.microsoft.com/office/drawing/2014/main" id="{0FBBCAF3-0671-9316-7B84-C7B2BF83B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384" y="620688"/>
            <a:ext cx="11089231" cy="532453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dirty="0">
                <a:latin typeface="inherit"/>
                <a:hlinkClick r:id="rId5" tooltip="Daniel – Capítulo 1"/>
              </a:rPr>
              <a:t>Daniel – Capítulo 1</a:t>
            </a:r>
            <a:endParaRPr lang="pt-BR" altLang="pt-BR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dirty="0">
                <a:latin typeface="inherit"/>
              </a:rPr>
              <a:t>18</a:t>
            </a:r>
            <a:r>
              <a:rPr lang="pt-BR" altLang="pt-BR" sz="4000" dirty="0">
                <a:latin typeface="inherit"/>
              </a:rPr>
              <a:t> </a:t>
            </a:r>
            <a:r>
              <a:rPr lang="pt-BR" altLang="pt-BR" sz="4400" b="1" dirty="0">
                <a:solidFill>
                  <a:srgbClr val="00B0F0"/>
                </a:solidFill>
                <a:latin typeface="inherit"/>
              </a:rPr>
              <a:t>Vencido o tempo </a:t>
            </a:r>
            <a:r>
              <a:rPr lang="pt-BR" altLang="pt-BR" sz="4000" dirty="0">
                <a:latin typeface="inherit"/>
              </a:rPr>
              <a:t>determinado pelo rei para que os trouxessem, o chefe dos eunucos os trouxe à presença de Nabucodonosor.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dirty="0">
                <a:latin typeface="inherit"/>
              </a:rPr>
              <a:t>19</a:t>
            </a:r>
            <a:r>
              <a:rPr lang="pt-BR" altLang="pt-BR" sz="4000" dirty="0">
                <a:latin typeface="inherit"/>
              </a:rPr>
              <a:t> Então, o rei falou com eles; e, entre todos, </a:t>
            </a:r>
            <a:r>
              <a:rPr lang="pt-BR" altLang="pt-BR" sz="4800" b="1" dirty="0">
                <a:solidFill>
                  <a:srgbClr val="FF0000"/>
                </a:solidFill>
                <a:latin typeface="inherit"/>
              </a:rPr>
              <a:t>não foram achados outros </a:t>
            </a:r>
            <a:r>
              <a:rPr lang="pt-BR" altLang="pt-BR" sz="4000" dirty="0">
                <a:latin typeface="inherit"/>
              </a:rPr>
              <a:t>como Daniel, </a:t>
            </a:r>
            <a:r>
              <a:rPr lang="pt-BR" altLang="pt-BR" sz="4000" dirty="0" err="1">
                <a:latin typeface="inherit"/>
              </a:rPr>
              <a:t>Hananias</a:t>
            </a:r>
            <a:r>
              <a:rPr lang="pt-BR" altLang="pt-BR" sz="4000" dirty="0">
                <a:latin typeface="inherit"/>
              </a:rPr>
              <a:t>, Misael e Azarias; por isso, </a:t>
            </a:r>
            <a:r>
              <a:rPr lang="pt-BR" altLang="pt-BR" sz="4400" b="1" dirty="0">
                <a:solidFill>
                  <a:srgbClr val="0000CC"/>
                </a:solidFill>
                <a:latin typeface="inherit"/>
              </a:rPr>
              <a:t>passaram a assistir diante do rei.</a:t>
            </a:r>
            <a:endParaRPr lang="pt-BR" altLang="pt-BR" sz="4000" dirty="0">
              <a:solidFill>
                <a:srgbClr val="0000CC"/>
              </a:solidFill>
              <a:latin typeface="inherit"/>
            </a:endParaRPr>
          </a:p>
        </p:txBody>
      </p:sp>
    </p:spTree>
  </p:cSld>
  <p:clrMapOvr>
    <a:masterClrMapping/>
  </p:clrMapOvr>
  <p:transition spd="slow">
    <p:diamond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D7B49B7-A9BE-4F54-96DD-659AC6E9D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A08B1E1-86D8-497C-B431-1B1DF5D9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1CC2F1-60F7-45FF-9507-DCA9DE8D1FB3}" type="slidenum">
              <a:rPr lang="pt-BR" altLang="pt-BR"/>
              <a:pPr/>
              <a:t>30</a:t>
            </a:fld>
            <a:endParaRPr lang="pt-BR" altLang="pt-BR"/>
          </a:p>
        </p:txBody>
      </p:sp>
      <p:sp>
        <p:nvSpPr>
          <p:cNvPr id="37892" name="Retângulo 3">
            <a:extLst>
              <a:ext uri="{FF2B5EF4-FFF2-40B4-BE49-F238E27FC236}">
                <a16:creationId xmlns:a16="http://schemas.microsoft.com/office/drawing/2014/main" id="{C1B5DF48-300E-6B34-7065-BBC934DCC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92" y="404664"/>
            <a:ext cx="10730408" cy="569386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4000" b="1" dirty="0">
                <a:solidFill>
                  <a:srgbClr val="FF0000"/>
                </a:solidFill>
              </a:rPr>
              <a:t>Deus sempre honra o direito</a:t>
            </a:r>
            <a:r>
              <a:rPr lang="pt-BR" altLang="en-US" sz="3600" dirty="0">
                <a:solidFill>
                  <a:srgbClr val="0000CC"/>
                </a:solidFill>
              </a:rPr>
              <a:t>. </a:t>
            </a:r>
            <a:r>
              <a:rPr lang="pt-BR" altLang="en-US" dirty="0"/>
              <a:t>Os mais promissores jovens de todas as terras subjugadas pelo grande conquistador tinham sido reunidos em Babilônia</a:t>
            </a:r>
            <a:r>
              <a:rPr lang="pt-BR" altLang="en-US" sz="3600" dirty="0"/>
              <a:t>; mas dentre todos eles sobressaíam os cativos hebreus. A </a:t>
            </a:r>
            <a:r>
              <a:rPr lang="pt-BR" altLang="en-US" sz="3600" b="1" dirty="0">
                <a:solidFill>
                  <a:srgbClr val="0000CC"/>
                </a:solidFill>
              </a:rPr>
              <a:t>forma ereta</a:t>
            </a:r>
            <a:r>
              <a:rPr lang="pt-BR" altLang="en-US" sz="3600" dirty="0"/>
              <a:t>, o </a:t>
            </a:r>
            <a:r>
              <a:rPr lang="pt-BR" altLang="en-US" sz="3600" b="1" dirty="0">
                <a:solidFill>
                  <a:srgbClr val="0000CC"/>
                </a:solidFill>
              </a:rPr>
              <a:t>passo firme</a:t>
            </a:r>
            <a:r>
              <a:rPr lang="pt-BR" altLang="en-US" sz="3600" dirty="0"/>
              <a:t>, elástico, a </a:t>
            </a:r>
            <a:r>
              <a:rPr lang="pt-BR" altLang="en-US" sz="3600" b="1" dirty="0">
                <a:solidFill>
                  <a:srgbClr val="0000CC"/>
                </a:solidFill>
              </a:rPr>
              <a:t>agradável fisionomia</a:t>
            </a:r>
            <a:r>
              <a:rPr lang="pt-BR" altLang="en-US" sz="3600" dirty="0"/>
              <a:t>, os </a:t>
            </a:r>
            <a:r>
              <a:rPr lang="pt-BR" altLang="en-US" sz="3600" b="1" dirty="0"/>
              <a:t>sentidos apurados</a:t>
            </a:r>
            <a:r>
              <a:rPr lang="pt-BR" altLang="en-US" sz="3600" dirty="0"/>
              <a:t>, o </a:t>
            </a:r>
            <a:r>
              <a:rPr lang="pt-BR" altLang="en-US" sz="3600" b="1" dirty="0">
                <a:solidFill>
                  <a:srgbClr val="0000CC"/>
                </a:solidFill>
              </a:rPr>
              <a:t>hálito incontaminado</a:t>
            </a:r>
            <a:r>
              <a:rPr lang="pt-BR" altLang="en-US" sz="3600" dirty="0">
                <a:solidFill>
                  <a:srgbClr val="0000CC"/>
                </a:solidFill>
              </a:rPr>
              <a:t> </a:t>
            </a:r>
            <a:r>
              <a:rPr lang="pt-BR" altLang="en-US" sz="3600" dirty="0"/>
              <a:t>- tudo isto era um </a:t>
            </a:r>
            <a:r>
              <a:rPr lang="pt-BR" altLang="en-US" sz="4000" b="1" dirty="0">
                <a:solidFill>
                  <a:srgbClr val="0000CC"/>
                </a:solidFill>
              </a:rPr>
              <a:t>certificado de bons hábitos</a:t>
            </a:r>
            <a:r>
              <a:rPr lang="pt-BR" altLang="en-US" sz="3600" dirty="0"/>
              <a:t>, insígnia da nobreza com que a Natureza honra </a:t>
            </a:r>
            <a:r>
              <a:rPr lang="pt-BR" altLang="en-US" sz="3600" dirty="0" err="1"/>
              <a:t>honra</a:t>
            </a:r>
            <a:r>
              <a:rPr lang="pt-BR" altLang="en-US" sz="3600" dirty="0"/>
              <a:t> os que são obedientes a suas leis. </a:t>
            </a:r>
            <a:r>
              <a:rPr lang="pt-BR" altLang="en-US" sz="2800" dirty="0">
                <a:solidFill>
                  <a:srgbClr val="FFC000"/>
                </a:solidFill>
              </a:rPr>
              <a:t>CRA. Pag.29</a:t>
            </a:r>
            <a:endParaRPr lang="pt-BR" altLang="pt-BR" sz="6600" dirty="0">
              <a:solidFill>
                <a:srgbClr val="FFC000"/>
              </a:solidFill>
              <a:latin typeface="inherit"/>
            </a:endParaRPr>
          </a:p>
        </p:txBody>
      </p:sp>
    </p:spTree>
  </p:cSld>
  <p:clrMapOvr>
    <a:masterClrMapping/>
  </p:clrMapOvr>
  <p:transition spd="slow">
    <p:diamond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D7B49B7-A9BE-4F54-96DD-659AC6E9D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A08B1E1-86D8-497C-B431-1B1DF5D9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B73B43-8397-4EDA-8579-C731637D6803}" type="slidenum">
              <a:rPr lang="pt-BR" altLang="pt-BR"/>
              <a:pPr/>
              <a:t>31</a:t>
            </a:fld>
            <a:endParaRPr lang="pt-BR" alt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333BABA-8707-4D5D-9F03-055A96211D8C}"/>
              </a:ext>
            </a:extLst>
          </p:cNvPr>
          <p:cNvSpPr/>
          <p:nvPr/>
        </p:nvSpPr>
        <p:spPr>
          <a:xfrm>
            <a:off x="587388" y="404664"/>
            <a:ext cx="11017223" cy="58477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3200" dirty="0">
                <a:latin typeface="inherit"/>
                <a:hlinkClick r:id="rId2" tooltip="Daniel – Capítulo 1"/>
              </a:rPr>
              <a:t>Daniel – Capítulo 1</a:t>
            </a:r>
            <a:endParaRPr lang="pt-BR" sz="3200" dirty="0"/>
          </a:p>
          <a:p>
            <a:pPr eaLnBrk="1" hangingPunct="1">
              <a:defRPr/>
            </a:pPr>
            <a:r>
              <a:rPr lang="pt-BR" sz="3200" dirty="0">
                <a:latin typeface="inherit"/>
              </a:rPr>
              <a:t>20 </a:t>
            </a:r>
            <a:r>
              <a:rPr lang="pt-BR" sz="5400" dirty="0">
                <a:latin typeface="inherit"/>
              </a:rPr>
              <a:t>Em toda </a:t>
            </a:r>
            <a:r>
              <a:rPr lang="pt-BR" sz="5400" b="1" u="sng" dirty="0">
                <a:solidFill>
                  <a:srgbClr val="FF0000"/>
                </a:solidFill>
                <a:latin typeface="inherit"/>
              </a:rPr>
              <a:t>matéria de sabedoria e de inteligência </a:t>
            </a:r>
            <a:r>
              <a:rPr lang="pt-BR" sz="5400" dirty="0">
                <a:latin typeface="inherit"/>
              </a:rPr>
              <a:t>sobre que o rei lhes fez perguntas, </a:t>
            </a:r>
            <a:r>
              <a:rPr lang="pt-BR" sz="5400" b="1" dirty="0">
                <a:solidFill>
                  <a:schemeClr val="tx1"/>
                </a:solidFill>
                <a:latin typeface="inherit"/>
              </a:rPr>
              <a:t>os achou </a:t>
            </a:r>
            <a:r>
              <a:rPr lang="pt-BR" sz="6000" b="1" dirty="0">
                <a:solidFill>
                  <a:srgbClr val="0000CC"/>
                </a:solidFill>
                <a:latin typeface="inherit"/>
              </a:rPr>
              <a:t>dez vezes mais doutos</a:t>
            </a:r>
            <a:r>
              <a:rPr lang="pt-BR" sz="5400" b="1" dirty="0">
                <a:solidFill>
                  <a:schemeClr val="tx1"/>
                </a:solidFill>
                <a:latin typeface="inherit"/>
              </a:rPr>
              <a:t> do que </a:t>
            </a:r>
            <a:r>
              <a:rPr lang="pt-BR" sz="6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todos</a:t>
            </a:r>
            <a:r>
              <a:rPr lang="pt-BR" sz="5400" b="1" dirty="0">
                <a:solidFill>
                  <a:srgbClr val="00B0F0"/>
                </a:solidFill>
                <a:latin typeface="inherit"/>
              </a:rPr>
              <a:t> os </a:t>
            </a:r>
            <a:r>
              <a:rPr lang="pt-BR" sz="6000" b="1" u="sng" dirty="0">
                <a:solidFill>
                  <a:srgbClr val="EB9227"/>
                </a:solidFill>
                <a:latin typeface="inherit"/>
              </a:rPr>
              <a:t>magos</a:t>
            </a:r>
            <a:r>
              <a:rPr lang="pt-BR" sz="5400" b="1" dirty="0">
                <a:solidFill>
                  <a:srgbClr val="00B0F0"/>
                </a:solidFill>
                <a:latin typeface="inherit"/>
              </a:rPr>
              <a:t> e </a:t>
            </a:r>
            <a:r>
              <a:rPr lang="pt-BR" sz="6000" b="1" u="sng" dirty="0">
                <a:solidFill>
                  <a:srgbClr val="EB9227"/>
                </a:solidFill>
                <a:latin typeface="inherit"/>
              </a:rPr>
              <a:t>encantadores</a:t>
            </a:r>
            <a:r>
              <a:rPr lang="pt-BR" sz="5400" dirty="0">
                <a:latin typeface="inherit"/>
              </a:rPr>
              <a:t> que havia em todo o seu reino</a:t>
            </a:r>
            <a:r>
              <a:rPr lang="pt-BR" sz="3200" dirty="0">
                <a:latin typeface="inherit"/>
              </a:rPr>
              <a:t>.</a:t>
            </a:r>
          </a:p>
        </p:txBody>
      </p:sp>
    </p:spTree>
  </p:cSld>
  <p:clrMapOvr>
    <a:masterClrMapping/>
  </p:clrMapOvr>
  <p:transition spd="slow">
    <p:diamond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A24BA0-0787-4EE4-ACC5-05033F04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774019B-A30C-4811-B10C-46DCD812B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1045FF-1079-4266-BE95-DB40165BCE52}" type="slidenum">
              <a:rPr lang="pt-BR" altLang="pt-BR"/>
              <a:pPr/>
              <a:t>32</a:t>
            </a:fld>
            <a:endParaRPr lang="pt-BR" altLang="pt-BR"/>
          </a:p>
        </p:txBody>
      </p:sp>
      <p:sp>
        <p:nvSpPr>
          <p:cNvPr id="39940" name="Retângulo 3">
            <a:extLst>
              <a:ext uri="{FF2B5EF4-FFF2-40B4-BE49-F238E27FC236}">
                <a16:creationId xmlns:a16="http://schemas.microsoft.com/office/drawing/2014/main" id="{2C01E06A-0349-55F1-C825-CDE1DF88D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548680"/>
            <a:ext cx="11377263" cy="14465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u="sng" dirty="0">
                <a:latin typeface="inherit"/>
                <a:hlinkClick r:id="rId5" tooltip="Daniel – Capítulo 1"/>
              </a:rPr>
              <a:t>Daniel – Capítulo1:21</a:t>
            </a:r>
            <a:endParaRPr lang="pt-BR" altLang="pt-BR" sz="4000" u="sng" dirty="0">
              <a:latin typeface="inherit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400" dirty="0">
                <a:latin typeface="inherit"/>
              </a:rPr>
              <a:t>Daniel continuou até ao primeiro ano do </a:t>
            </a:r>
            <a:r>
              <a:rPr lang="pt-BR" altLang="pt-BR" sz="4400" b="1" dirty="0">
                <a:latin typeface="inherit"/>
              </a:rPr>
              <a:t>rei Ciro</a:t>
            </a:r>
            <a:r>
              <a:rPr lang="pt-BR" altLang="pt-BR" sz="4800" dirty="0">
                <a:latin typeface="inherit"/>
              </a:rPr>
              <a:t>.</a:t>
            </a:r>
          </a:p>
        </p:txBody>
      </p:sp>
      <p:sp>
        <p:nvSpPr>
          <p:cNvPr id="39941" name="Retângulo 3">
            <a:extLst>
              <a:ext uri="{FF2B5EF4-FFF2-40B4-BE49-F238E27FC236}">
                <a16:creationId xmlns:a16="http://schemas.microsoft.com/office/drawing/2014/main" id="{E64DE369-E60C-3424-8050-A48D712A8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2564904"/>
            <a:ext cx="11377263" cy="397031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0"/>
              </a:spcBef>
              <a:buFontTx/>
              <a:buNone/>
            </a:pPr>
            <a:r>
              <a:rPr lang="pt-BR" altLang="pt-BR" sz="3600" dirty="0"/>
              <a:t>A última visão de Daniel está datada no terceiro ano do reinado de Ciro (</a:t>
            </a:r>
            <a:r>
              <a:rPr lang="pt-BR" altLang="pt-BR" sz="3600" dirty="0" err="1"/>
              <a:t>Dn</a:t>
            </a:r>
            <a:r>
              <a:rPr lang="pt-BR" altLang="pt-BR" sz="3600" dirty="0"/>
              <a:t> 10:1), </a:t>
            </a:r>
            <a:r>
              <a:rPr lang="pt-BR" altLang="pt-BR" sz="3600" b="1" dirty="0">
                <a:solidFill>
                  <a:srgbClr val="0000CC"/>
                </a:solidFill>
              </a:rPr>
              <a:t>sendo que nessa ocasião o profeta deveria estar com </a:t>
            </a:r>
            <a:r>
              <a:rPr lang="pt-BR" altLang="pt-BR" sz="3600" b="1" dirty="0">
                <a:solidFill>
                  <a:srgbClr val="FF0000"/>
                </a:solidFill>
              </a:rPr>
              <a:t>aproximadamente 87 anos de idade</a:t>
            </a:r>
            <a:r>
              <a:rPr lang="pt-BR" altLang="pt-BR" sz="3600" dirty="0"/>
              <a:t>. Nessa época, Daniel já se encontrava demasiadamente idoso para valer-se da oportunidade de retornar à sua pátria.</a:t>
            </a:r>
            <a:endParaRPr lang="pt-BR" altLang="pt-BR" sz="3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diamond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D2A4AB6-680A-4774-A783-DC5452569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0AFBABF-DC2B-4A05-81AB-6DC92138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E9B4D8-A53C-42AD-9E0B-B96647321FC6}" type="slidenum">
              <a:rPr lang="pt-BR" altLang="pt-BR"/>
              <a:pPr/>
              <a:t>33</a:t>
            </a:fld>
            <a:endParaRPr lang="pt-BR" altLang="pt-BR"/>
          </a:p>
        </p:txBody>
      </p:sp>
      <p:sp>
        <p:nvSpPr>
          <p:cNvPr id="40964" name="Retângulo 3">
            <a:extLst>
              <a:ext uri="{FF2B5EF4-FFF2-40B4-BE49-F238E27FC236}">
                <a16:creationId xmlns:a16="http://schemas.microsoft.com/office/drawing/2014/main" id="{5E966ED7-2EDD-ED5D-3F8E-10162AC26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80" y="539373"/>
            <a:ext cx="11018440" cy="58169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6600" b="1" dirty="0">
                <a:solidFill>
                  <a:srgbClr val="FF0000"/>
                </a:solidFill>
                <a:latin typeface="Lucida Grande"/>
              </a:rPr>
              <a:t>Daniel viveu na Babilônia até 538 a.C</a:t>
            </a:r>
            <a:r>
              <a:rPr lang="pt-BR" altLang="pt-BR" sz="6600" dirty="0">
                <a:solidFill>
                  <a:srgbClr val="FF0000"/>
                </a:solidFill>
                <a:latin typeface="Lucida Grande"/>
              </a:rPr>
              <a:t>.,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6000" dirty="0">
                <a:solidFill>
                  <a:srgbClr val="0000CC"/>
                </a:solidFill>
                <a:latin typeface="Lucida Grande"/>
              </a:rPr>
              <a:t>ou seja, aproximadamente a época em que se cumpriram os 70 anos da profecia de Jeremias 29:10</a:t>
            </a:r>
            <a:endParaRPr lang="pt-BR" altLang="pt-BR" sz="6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diamond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D2A4AB6-680A-4774-A783-DC5452569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0AFBABF-DC2B-4A05-81AB-6DC92138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A61CCE-E8BF-48B1-9728-BFDF5BD500A1}" type="slidenum">
              <a:rPr lang="pt-BR" altLang="pt-BR"/>
              <a:pPr/>
              <a:t>34</a:t>
            </a:fld>
            <a:endParaRPr lang="pt-BR" alt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4732CD1-9CA7-4C28-9DAC-184011364478}"/>
              </a:ext>
            </a:extLst>
          </p:cNvPr>
          <p:cNvSpPr/>
          <p:nvPr/>
        </p:nvSpPr>
        <p:spPr>
          <a:xfrm>
            <a:off x="838200" y="764704"/>
            <a:ext cx="10515600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pt-BR" sz="5400" dirty="0">
                <a:solidFill>
                  <a:srgbClr val="0000CC"/>
                </a:solidFill>
              </a:rPr>
              <a:t>Não existem registros da data e circunstâncias de sua morte. </a:t>
            </a:r>
            <a:r>
              <a:rPr lang="pt-BR" sz="5400" dirty="0">
                <a:solidFill>
                  <a:schemeClr val="tx1">
                    <a:lumMod val="85000"/>
                  </a:schemeClr>
                </a:solidFill>
              </a:rPr>
              <a:t>Mas ele possivelmente morreu em </a:t>
            </a:r>
            <a:r>
              <a:rPr lang="pt-BR" sz="5400" dirty="0" err="1">
                <a:solidFill>
                  <a:schemeClr val="tx1">
                    <a:lumMod val="85000"/>
                  </a:schemeClr>
                </a:solidFill>
                <a:hlinkClick r:id="rId2" tooltip="Susa"/>
              </a:rPr>
              <a:t>Susa</a:t>
            </a:r>
            <a:r>
              <a:rPr lang="pt-BR" sz="5400" dirty="0">
                <a:solidFill>
                  <a:schemeClr val="tx1">
                    <a:lumMod val="85000"/>
                  </a:schemeClr>
                </a:solidFill>
              </a:rPr>
              <a:t>, onde existe uma provável tumba onde estaria seu corpo, este lugar é conhecido como '</a:t>
            </a:r>
            <a:r>
              <a:rPr lang="pt-BR" sz="5400" dirty="0" err="1">
                <a:solidFill>
                  <a:schemeClr val="tx1">
                    <a:lumMod val="85000"/>
                  </a:schemeClr>
                </a:solidFill>
              </a:rPr>
              <a:t>Shush</a:t>
            </a:r>
            <a:r>
              <a:rPr lang="pt-BR" sz="5400" dirty="0">
                <a:solidFill>
                  <a:schemeClr val="tx1">
                    <a:lumMod val="85000"/>
                  </a:schemeClr>
                </a:solidFill>
              </a:rPr>
              <a:t>-Daniel'.</a:t>
            </a:r>
          </a:p>
        </p:txBody>
      </p:sp>
    </p:spTree>
  </p:cSld>
  <p:clrMapOvr>
    <a:masterClrMapping/>
  </p:clrMapOvr>
  <p:transition spd="slow">
    <p:diamond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A24BA0-0787-4EE4-ACC5-05033F04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62E950-781F-4D7F-977B-9224EAA77C1E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774019B-A30C-4811-B10C-46DCD812B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A1F58F-490C-493B-9AE3-F25BFAE296CE}" type="slidenum">
              <a:rPr lang="pt-BR" altLang="pt-BR"/>
              <a:pPr/>
              <a:t>35</a:t>
            </a:fld>
            <a:endParaRPr lang="pt-BR" altLang="pt-BR"/>
          </a:p>
        </p:txBody>
      </p:sp>
      <p:sp>
        <p:nvSpPr>
          <p:cNvPr id="43012" name="Retângulo 3">
            <a:extLst>
              <a:ext uri="{FF2B5EF4-FFF2-40B4-BE49-F238E27FC236}">
                <a16:creationId xmlns:a16="http://schemas.microsoft.com/office/drawing/2014/main" id="{0236609D-B909-F8B4-9EEF-E83D386AC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5480" y="205325"/>
            <a:ext cx="87852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5400" dirty="0">
                <a:solidFill>
                  <a:srgbClr val="0000CC"/>
                </a:solidFill>
                <a:latin typeface="inherit"/>
              </a:rPr>
              <a:t>O Melhor regime alimentar</a:t>
            </a:r>
            <a:endParaRPr lang="pt-BR" altLang="pt-BR" sz="6000" dirty="0">
              <a:solidFill>
                <a:srgbClr val="0000CC"/>
              </a:solidFill>
              <a:latin typeface="inherit"/>
            </a:endParaRPr>
          </a:p>
        </p:txBody>
      </p:sp>
      <p:sp>
        <p:nvSpPr>
          <p:cNvPr id="43013" name="Retângulo 3">
            <a:extLst>
              <a:ext uri="{FF2B5EF4-FFF2-40B4-BE49-F238E27FC236}">
                <a16:creationId xmlns:a16="http://schemas.microsoft.com/office/drawing/2014/main" id="{9D63D6FE-BEA0-CCEA-13BC-9C97E99D8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210" y="1128655"/>
            <a:ext cx="10945215" cy="525066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en-US" sz="4000" b="1" dirty="0">
                <a:solidFill>
                  <a:srgbClr val="FF0000"/>
                </a:solidFill>
              </a:rPr>
              <a:t>Cereais, frutas, nozes e verduras </a:t>
            </a:r>
            <a:r>
              <a:rPr lang="pt-BR" altLang="en-US" sz="3600" dirty="0"/>
              <a:t>constituem o regime dietético escolhido por nosso Criador. Estes alimentos, preparados da maneira mais simples e natural possível, são os mais saudáveis e nutritivos. proporcionam uma </a:t>
            </a:r>
            <a:r>
              <a:rPr lang="pt-BR" altLang="en-US" sz="3600" b="1" dirty="0">
                <a:solidFill>
                  <a:srgbClr val="0000CC"/>
                </a:solidFill>
              </a:rPr>
              <a:t>força</a:t>
            </a:r>
            <a:r>
              <a:rPr lang="pt-BR" altLang="en-US" sz="3600" dirty="0"/>
              <a:t>, uma </a:t>
            </a:r>
            <a:r>
              <a:rPr lang="pt-BR" altLang="en-US" sz="3600" b="1" dirty="0">
                <a:solidFill>
                  <a:srgbClr val="0000CC"/>
                </a:solidFill>
              </a:rPr>
              <a:t>resistência</a:t>
            </a:r>
            <a:r>
              <a:rPr lang="pt-BR" altLang="en-US" sz="3600" dirty="0"/>
              <a:t> e </a:t>
            </a:r>
            <a:r>
              <a:rPr lang="pt-BR" altLang="en-US" sz="3600" b="1" dirty="0">
                <a:solidFill>
                  <a:srgbClr val="0000CC"/>
                </a:solidFill>
              </a:rPr>
              <a:t>vigor intelectual</a:t>
            </a:r>
            <a:r>
              <a:rPr lang="pt-BR" altLang="en-US" sz="3600" dirty="0"/>
              <a:t>, que não são promovidos por uma alimentação mais complexa e estimulante.</a:t>
            </a:r>
          </a:p>
          <a:p>
            <a:r>
              <a:rPr lang="pt-BR" altLang="en-US" sz="3600" dirty="0"/>
              <a:t> </a:t>
            </a:r>
            <a:r>
              <a:rPr lang="pt-BR" altLang="en-US" sz="2800" dirty="0"/>
              <a:t>A Ciência do Bom Viver, págs. 295 e 296.</a:t>
            </a:r>
            <a:endParaRPr lang="pt-BR" altLang="en-US" sz="3600" dirty="0"/>
          </a:p>
        </p:txBody>
      </p:sp>
    </p:spTree>
  </p:cSld>
  <p:clrMapOvr>
    <a:masterClrMapping/>
  </p:clrMapOvr>
  <p:transition spd="slow">
    <p:diamond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2" descr="010">
            <a:extLst>
              <a:ext uri="{FF2B5EF4-FFF2-40B4-BE49-F238E27FC236}">
                <a16:creationId xmlns:a16="http://schemas.microsoft.com/office/drawing/2014/main" id="{5A6B9DE0-0596-D624-A110-0B63AE367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140" y="1484784"/>
            <a:ext cx="4464496" cy="334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1" name="Rectangle 3">
            <a:extLst>
              <a:ext uri="{FF2B5EF4-FFF2-40B4-BE49-F238E27FC236}">
                <a16:creationId xmlns:a16="http://schemas.microsoft.com/office/drawing/2014/main" id="{62D6D304-6DD5-4DBA-93B6-7DC44A5C77E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8695" y="431769"/>
            <a:ext cx="11305256" cy="936397"/>
          </a:xfrm>
          <a:solidFill>
            <a:srgbClr val="FFFF00"/>
          </a:solidFill>
          <a:effectLst>
            <a:outerShdw dist="56796" dir="3806097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b="1" dirty="0">
                <a:solidFill>
                  <a:srgbClr val="0000CC"/>
                </a:solidFill>
                <a:latin typeface="AlgerianD" pitchFamily="82" charset="0"/>
              </a:rPr>
              <a:t>Jesus </a:t>
            </a:r>
            <a:r>
              <a:rPr lang="en-US" altLang="pt-BR" b="1" dirty="0" err="1">
                <a:solidFill>
                  <a:srgbClr val="0000CC"/>
                </a:solidFill>
                <a:latin typeface="AlgerianD" pitchFamily="82" charset="0"/>
              </a:rPr>
              <a:t>disse</a:t>
            </a:r>
            <a:r>
              <a:rPr lang="en-US" altLang="pt-BR" b="1" dirty="0">
                <a:solidFill>
                  <a:srgbClr val="0000CC"/>
                </a:solidFill>
                <a:latin typeface="AlgerianD" pitchFamily="82" charset="0"/>
              </a:rPr>
              <a:t>: </a:t>
            </a:r>
            <a:r>
              <a:rPr lang="en-US" altLang="pt-BR" b="1" dirty="0" err="1">
                <a:solidFill>
                  <a:srgbClr val="FF0000"/>
                </a:solidFill>
                <a:latin typeface="AlgerianD" pitchFamily="82" charset="0"/>
              </a:rPr>
              <a:t>Estude</a:t>
            </a:r>
            <a:r>
              <a:rPr lang="en-US" altLang="pt-BR" b="1" dirty="0">
                <a:solidFill>
                  <a:srgbClr val="FF0000"/>
                </a:solidFill>
                <a:latin typeface="AlgerianD" pitchFamily="82" charset="0"/>
              </a:rPr>
              <a:t> Daniel</a:t>
            </a:r>
            <a:r>
              <a:rPr lang="en-US" altLang="pt-BR" dirty="0">
                <a:solidFill>
                  <a:srgbClr val="FF0000"/>
                </a:solidFill>
                <a:latin typeface="AlgerianD" pitchFamily="82" charset="0"/>
              </a:rPr>
              <a:t>.</a:t>
            </a:r>
            <a:endParaRPr lang="pt-PT" altLang="pt-BR" dirty="0">
              <a:solidFill>
                <a:srgbClr val="FF0000"/>
              </a:solidFill>
              <a:latin typeface="AlgerianD" pitchFamily="82" charset="0"/>
            </a:endParaRPr>
          </a:p>
        </p:txBody>
      </p:sp>
      <p:sp>
        <p:nvSpPr>
          <p:cNvPr id="160772" name="Rectangle 4">
            <a:extLst>
              <a:ext uri="{FF2B5EF4-FFF2-40B4-BE49-F238E27FC236}">
                <a16:creationId xmlns:a16="http://schemas.microsoft.com/office/drawing/2014/main" id="{411BC0B4-0FCC-4682-B747-4D9B5C3EDD7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07368" y="4084136"/>
            <a:ext cx="11449272" cy="2520721"/>
          </a:xfrm>
          <a:solidFill>
            <a:schemeClr val="bg1">
              <a:lumMod val="40000"/>
              <a:lumOff val="60000"/>
            </a:schemeClr>
          </a:solidFill>
          <a:effectLst>
            <a:outerShdw dist="53882" dir="2700000" algn="ctr" rotWithShape="0">
              <a:schemeClr val="tx1"/>
            </a:outerShdw>
          </a:effectLst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altLang="pt-BR" sz="4000" b="1" dirty="0" err="1">
                <a:solidFill>
                  <a:srgbClr val="660066"/>
                </a:solidFill>
                <a:latin typeface="AmerType Md BT" pitchFamily="18" charset="0"/>
              </a:rPr>
              <a:t>Mateus</a:t>
            </a:r>
            <a:r>
              <a:rPr lang="en-US" altLang="pt-BR" sz="4000" b="1" dirty="0">
                <a:solidFill>
                  <a:srgbClr val="660066"/>
                </a:solidFill>
                <a:latin typeface="AmerType Md BT" pitchFamily="18" charset="0"/>
              </a:rPr>
              <a:t> 24:15 </a:t>
            </a:r>
          </a:p>
          <a:p>
            <a:pPr eaLnBrk="1" hangingPunct="1">
              <a:defRPr/>
            </a:pPr>
            <a:r>
              <a:rPr lang="en-US" altLang="pt-BR" sz="4000" b="1" i="1" dirty="0"/>
              <a:t>“</a:t>
            </a:r>
            <a:r>
              <a:rPr lang="en-US" altLang="pt-BR" sz="4000" b="1" i="1" dirty="0" err="1"/>
              <a:t>Quando</a:t>
            </a:r>
            <a:r>
              <a:rPr lang="en-US" altLang="pt-BR" sz="4000" b="1" i="1" dirty="0"/>
              <a:t> pois </a:t>
            </a:r>
            <a:r>
              <a:rPr lang="en-US" altLang="pt-BR" sz="4000" b="1" i="1" dirty="0" err="1"/>
              <a:t>virdes</a:t>
            </a:r>
            <a:r>
              <a:rPr lang="en-US" altLang="pt-BR" sz="4000" b="1" i="1" dirty="0"/>
              <a:t> o </a:t>
            </a:r>
            <a:r>
              <a:rPr lang="en-US" altLang="pt-BR" sz="4000" b="1" i="1" dirty="0" err="1"/>
              <a:t>abominável</a:t>
            </a:r>
            <a:r>
              <a:rPr lang="en-US" altLang="pt-BR" sz="4000" b="1" i="1" dirty="0"/>
              <a:t> da </a:t>
            </a:r>
            <a:r>
              <a:rPr lang="en-US" altLang="pt-BR" sz="4000" b="1" i="1" dirty="0" err="1"/>
              <a:t>desolação</a:t>
            </a:r>
            <a:r>
              <a:rPr lang="en-US" altLang="pt-BR" sz="4000" b="1" i="1" dirty="0"/>
              <a:t> de que </a:t>
            </a:r>
            <a:r>
              <a:rPr lang="en-US" altLang="pt-BR" sz="4000" b="1" i="1" dirty="0" err="1"/>
              <a:t>falou</a:t>
            </a:r>
            <a:r>
              <a:rPr lang="en-US" altLang="pt-BR" sz="4000" b="1" i="1" dirty="0"/>
              <a:t> </a:t>
            </a:r>
            <a:r>
              <a:rPr lang="en-US" altLang="pt-BR" sz="4400" b="1" i="1" dirty="0"/>
              <a:t>o </a:t>
            </a:r>
            <a:r>
              <a:rPr lang="en-US" altLang="pt-BR" sz="4400" b="1" i="1" dirty="0" err="1"/>
              <a:t>profeta</a:t>
            </a:r>
            <a:r>
              <a:rPr lang="en-US" altLang="pt-BR" sz="4400" b="1" i="1" dirty="0"/>
              <a:t> Daniel</a:t>
            </a:r>
            <a:r>
              <a:rPr lang="en-US" altLang="pt-BR" sz="4000" b="1" i="1" dirty="0"/>
              <a:t>, no </a:t>
            </a:r>
            <a:r>
              <a:rPr lang="en-US" altLang="pt-BR" sz="4000" b="1" i="1" dirty="0" err="1"/>
              <a:t>lugar</a:t>
            </a:r>
            <a:r>
              <a:rPr lang="en-US" altLang="pt-BR" sz="4000" b="1" i="1" dirty="0"/>
              <a:t> santo</a:t>
            </a:r>
          </a:p>
          <a:p>
            <a:pPr eaLnBrk="1" hangingPunct="1">
              <a:defRPr/>
            </a:pPr>
            <a:r>
              <a:rPr lang="en-US" altLang="pt-BR" sz="4000" b="1" i="1" dirty="0">
                <a:solidFill>
                  <a:srgbClr val="FF0000"/>
                </a:solidFill>
              </a:rPr>
              <a:t>(</a:t>
            </a:r>
            <a:r>
              <a:rPr lang="en-US" altLang="pt-BR" sz="4000" b="1" i="1" dirty="0" err="1">
                <a:solidFill>
                  <a:srgbClr val="FF0000"/>
                </a:solidFill>
              </a:rPr>
              <a:t>quem</a:t>
            </a:r>
            <a:r>
              <a:rPr lang="en-US" altLang="pt-BR" sz="4000" b="1" i="1" dirty="0">
                <a:solidFill>
                  <a:srgbClr val="FF0000"/>
                </a:solidFill>
              </a:rPr>
              <a:t> </a:t>
            </a:r>
            <a:r>
              <a:rPr lang="en-US" altLang="pt-BR" sz="4000" b="1" i="1" dirty="0" err="1">
                <a:solidFill>
                  <a:srgbClr val="FF0000"/>
                </a:solidFill>
              </a:rPr>
              <a:t>lê</a:t>
            </a:r>
            <a:r>
              <a:rPr lang="en-US" altLang="pt-BR" sz="4000" b="1" i="1" dirty="0">
                <a:solidFill>
                  <a:srgbClr val="FF0000"/>
                </a:solidFill>
              </a:rPr>
              <a:t>, </a:t>
            </a:r>
            <a:r>
              <a:rPr lang="en-US" altLang="pt-BR" sz="4000" b="1" i="1" dirty="0" err="1">
                <a:solidFill>
                  <a:srgbClr val="FF0000"/>
                </a:solidFill>
              </a:rPr>
              <a:t>entenda</a:t>
            </a:r>
            <a:r>
              <a:rPr lang="en-US" altLang="pt-BR" sz="4000" b="1" i="1" dirty="0">
                <a:solidFill>
                  <a:srgbClr val="FF0000"/>
                </a:solidFill>
              </a:rPr>
              <a:t>)”.</a:t>
            </a:r>
            <a:endParaRPr lang="pt-PT" altLang="pt-BR" sz="4000" b="1" i="1" dirty="0">
              <a:solidFill>
                <a:srgbClr val="FF0000"/>
              </a:solidFill>
            </a:endParaRP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0FB34A99-F364-434D-BF55-6DE8329F73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840523-B46A-4987-A00A-2CA425F427B1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04E6DB2E-E621-4B07-9C20-21E345D6D3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CB811C-364D-4055-9F61-35DABF877B77}" type="slidenum">
              <a:rPr lang="pt-BR" altLang="pt-BR"/>
              <a:pPr/>
              <a:t>36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6077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6077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6077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80"/>
                            </p:stCondLst>
                            <p:childTnLst>
                              <p:par>
                                <p:cTn id="2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60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60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60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60"/>
                            </p:stCondLst>
                            <p:childTnLst>
                              <p:par>
                                <p:cTn id="3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60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60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60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animBg="1"/>
      <p:bldP spid="160772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DCBA33E8-27E8-4D63-BCF7-B1C10A1E6A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9496" y="136525"/>
            <a:ext cx="9505945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pt-BR" sz="5400" b="1" dirty="0">
                <a:solidFill>
                  <a:srgbClr val="0000CC"/>
                </a:solidFill>
              </a:rPr>
              <a:t>O </a:t>
            </a:r>
            <a:r>
              <a:rPr lang="en-US" altLang="pt-BR" sz="5400" b="1" dirty="0" err="1">
                <a:solidFill>
                  <a:srgbClr val="0000CC"/>
                </a:solidFill>
              </a:rPr>
              <a:t>segredo</a:t>
            </a:r>
            <a:r>
              <a:rPr lang="en-US" altLang="pt-BR" sz="5400" b="1" dirty="0">
                <a:solidFill>
                  <a:srgbClr val="0000CC"/>
                </a:solidFill>
              </a:rPr>
              <a:t> da </a:t>
            </a:r>
            <a:r>
              <a:rPr lang="en-US" altLang="pt-BR" sz="5400" b="1" dirty="0" err="1">
                <a:solidFill>
                  <a:srgbClr val="0000CC"/>
                </a:solidFill>
              </a:rPr>
              <a:t>vitória</a:t>
            </a:r>
            <a:r>
              <a:rPr lang="en-US" altLang="pt-BR" sz="5400" b="1" dirty="0">
                <a:solidFill>
                  <a:srgbClr val="0000CC"/>
                </a:solidFill>
              </a:rPr>
              <a:t> de Daniel!</a:t>
            </a:r>
            <a:endParaRPr lang="pt-BR" altLang="pt-BR" sz="5400" b="1" dirty="0">
              <a:solidFill>
                <a:srgbClr val="0000CC"/>
              </a:solidFill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58319A8-45B1-41CA-85AE-73B94FDD0E3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87388" y="1541462"/>
            <a:ext cx="11017223" cy="49974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Pelo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exercício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correto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da </a:t>
            </a:r>
            <a:r>
              <a:rPr lang="en-US" altLang="pt-BR" sz="60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vontade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,</a:t>
            </a:r>
          </a:p>
          <a:p>
            <a:pPr eaLnBrk="1" hangingPunct="1">
              <a:defRPr/>
            </a:pP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Pelo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reconhecimento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da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influência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do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corpo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sobre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a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mente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pPr eaLnBrk="1" hangingPunct="1">
              <a:defRPr/>
            </a:pP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Por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uma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vida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criteriosa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altLang="pt-BR" sz="6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dependente</a:t>
            </a:r>
            <a:r>
              <a:rPr lang="en-US" altLang="pt-BR" sz="6000" b="1" dirty="0">
                <a:solidFill>
                  <a:schemeClr val="tx2"/>
                </a:solidFill>
                <a:latin typeface="Arial Narrow" panose="020B0606020202030204" pitchFamily="34" charset="0"/>
              </a:rPr>
              <a:t> de Deus.</a:t>
            </a:r>
            <a:endParaRPr lang="pt-BR" altLang="pt-BR" sz="6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1BC056A-F44F-48CA-ADC1-4415DC2CC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8625EA-3977-4439-9E92-CAA20A5C4D18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B2108D9A-2153-4CCD-9744-F074FAC0B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6FBB34-E746-40A0-BA2D-109F97D59BA3}" type="slidenum">
              <a:rPr lang="pt-BR" altLang="pt-BR"/>
              <a:pPr/>
              <a:t>37</a:t>
            </a:fld>
            <a:endParaRPr lang="pt-BR" altLang="pt-BR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242E01B4-CA3C-46DE-977D-81EB0D50BF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855" y="260350"/>
            <a:ext cx="9000673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pt-BR" sz="5400" b="1" dirty="0">
                <a:solidFill>
                  <a:srgbClr val="0000CC"/>
                </a:solidFill>
              </a:rPr>
              <a:t>O </a:t>
            </a:r>
            <a:r>
              <a:rPr lang="en-US" altLang="pt-BR" sz="5400" b="1" dirty="0" err="1">
                <a:solidFill>
                  <a:srgbClr val="0000CC"/>
                </a:solidFill>
              </a:rPr>
              <a:t>segredo</a:t>
            </a:r>
            <a:r>
              <a:rPr lang="en-US" altLang="pt-BR" sz="5400" b="1" dirty="0">
                <a:solidFill>
                  <a:srgbClr val="0000CC"/>
                </a:solidFill>
              </a:rPr>
              <a:t> da </a:t>
            </a:r>
            <a:r>
              <a:rPr lang="en-US" altLang="pt-BR" sz="5400" b="1" dirty="0" err="1">
                <a:solidFill>
                  <a:srgbClr val="0000CC"/>
                </a:solidFill>
              </a:rPr>
              <a:t>vitória</a:t>
            </a:r>
            <a:r>
              <a:rPr lang="en-US" altLang="pt-BR" sz="5400" b="1" dirty="0">
                <a:solidFill>
                  <a:srgbClr val="0000CC"/>
                </a:solidFill>
              </a:rPr>
              <a:t> de Daniel!</a:t>
            </a:r>
            <a:endParaRPr lang="pt-BR" altLang="pt-BR" sz="5400" b="1" dirty="0">
              <a:solidFill>
                <a:srgbClr val="0000CC"/>
              </a:solidFill>
            </a:endParaRP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3C9826-E5C5-4F5D-A8E0-E7E40AF88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8625EA-3977-4439-9E92-CAA20A5C4D18}" type="datetime1">
              <a:rPr lang="pt-BR" altLang="pt-BR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0FAB098F-5DEA-484F-8B5C-155F55587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B7F0FB-2C75-45C5-8D5F-FE0C1F6DA391}" type="slidenum">
              <a:rPr lang="pt-BR" altLang="pt-BR"/>
              <a:pPr/>
              <a:t>38</a:t>
            </a:fld>
            <a:endParaRPr lang="pt-BR" alt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955A48D-354C-4441-A5E2-4B309B82A19C}"/>
              </a:ext>
            </a:extLst>
          </p:cNvPr>
          <p:cNvSpPr/>
          <p:nvPr/>
        </p:nvSpPr>
        <p:spPr>
          <a:xfrm>
            <a:off x="838200" y="1577473"/>
            <a:ext cx="10823017" cy="50167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Firme resolução de permanecer fiel a Deus.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Dependência do poder de Deus através das oração.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Temperança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BB91C4-6BDE-4CA5-B68E-4B390469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9776B7-B100-4997-8E73-843AD8C3E95F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983287-3B3C-42E9-8E5E-29B39800D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6BC818B-A32F-4A79-B892-A01AE3AF407E}" type="slidenum">
              <a:rPr lang="pt-BR" altLang="pt-BR"/>
              <a:pPr/>
              <a:t>39</a:t>
            </a:fld>
            <a:endParaRPr lang="pt-BR" altLang="pt-BR"/>
          </a:p>
        </p:txBody>
      </p:sp>
      <p:sp>
        <p:nvSpPr>
          <p:cNvPr id="47108" name="Retângulo 6">
            <a:extLst>
              <a:ext uri="{FF2B5EF4-FFF2-40B4-BE49-F238E27FC236}">
                <a16:creationId xmlns:a16="http://schemas.microsoft.com/office/drawing/2014/main" id="{B51812CE-F4CF-E861-486D-24BBF5B0B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76" y="332656"/>
            <a:ext cx="11233248" cy="58169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5400" b="1" dirty="0">
                <a:solidFill>
                  <a:srgbClr val="0000CC"/>
                </a:solidFill>
                <a:cs typeface="Arial" panose="020B0604020202020204" pitchFamily="34" charset="0"/>
              </a:rPr>
              <a:t>RESUMINDO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48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5400" dirty="0">
                <a:cs typeface="Arial" panose="020B0604020202020204" pitchFamily="34" charset="0"/>
              </a:rPr>
              <a:t>Estes 3 jovens hebreus resistiram a todas as provas e </a:t>
            </a:r>
            <a:r>
              <a:rPr lang="pt-BR" altLang="pt-BR" sz="5400" b="1" i="1" u="sng" dirty="0">
                <a:solidFill>
                  <a:srgbClr val="FF0000"/>
                </a:solidFill>
                <a:cs typeface="Arial" panose="020B0604020202020204" pitchFamily="34" charset="0"/>
              </a:rPr>
              <a:t>não</a:t>
            </a:r>
            <a:r>
              <a:rPr lang="pt-BR" altLang="pt-BR" sz="5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pt-BR" altLang="pt-BR" sz="5400" b="1" u="sng" dirty="0">
                <a:solidFill>
                  <a:srgbClr val="FF0000"/>
                </a:solidFill>
                <a:cs typeface="Arial" panose="020B0604020202020204" pitchFamily="34" charset="0"/>
              </a:rPr>
              <a:t>renunciaram</a:t>
            </a:r>
            <a:r>
              <a:rPr lang="pt-BR" altLang="pt-BR" sz="5400" b="1" dirty="0">
                <a:solidFill>
                  <a:srgbClr val="FF0000"/>
                </a:solidFill>
                <a:cs typeface="Arial" panose="020B0604020202020204" pitchFamily="34" charset="0"/>
              </a:rPr>
              <a:t> a seu único </a:t>
            </a:r>
            <a:r>
              <a:rPr lang="pt-BR" altLang="pt-BR" sz="5400" b="1" i="1" dirty="0">
                <a:solidFill>
                  <a:srgbClr val="FF0000"/>
                </a:solidFill>
                <a:cs typeface="Arial" panose="020B0604020202020204" pitchFamily="34" charset="0"/>
              </a:rPr>
              <a:t>Deus</a:t>
            </a:r>
            <a:r>
              <a:rPr lang="pt-BR" altLang="pt-BR" sz="5400" dirty="0">
                <a:cs typeface="Arial" panose="020B0604020202020204" pitchFamily="34" charset="0"/>
              </a:rPr>
              <a:t>, ao seu </a:t>
            </a:r>
            <a:r>
              <a:rPr lang="pt-BR" altLang="pt-BR" sz="5400" b="1" i="1" dirty="0">
                <a:cs typeface="Arial" panose="020B0604020202020204" pitchFamily="34" charset="0"/>
              </a:rPr>
              <a:t>povo</a:t>
            </a:r>
            <a:r>
              <a:rPr lang="pt-BR" altLang="pt-BR" sz="5400" dirty="0">
                <a:cs typeface="Arial" panose="020B0604020202020204" pitchFamily="34" charset="0"/>
              </a:rPr>
              <a:t>, à sua </a:t>
            </a:r>
            <a:r>
              <a:rPr lang="pt-BR" altLang="pt-BR" sz="5400" b="1" i="1" dirty="0">
                <a:cs typeface="Arial" panose="020B0604020202020204" pitchFamily="34" charset="0"/>
              </a:rPr>
              <a:t>pátria</a:t>
            </a:r>
            <a:r>
              <a:rPr lang="pt-BR" altLang="pt-BR" sz="5400" dirty="0">
                <a:cs typeface="Arial" panose="020B0604020202020204" pitchFamily="34" charset="0"/>
              </a:rPr>
              <a:t> e, ainda, à sua genuína </a:t>
            </a:r>
            <a:r>
              <a:rPr lang="pt-BR" altLang="pt-BR" sz="5400" b="1" i="1" dirty="0">
                <a:cs typeface="Arial" panose="020B0604020202020204" pitchFamily="34" charset="0"/>
              </a:rPr>
              <a:t>religião</a:t>
            </a:r>
            <a:r>
              <a:rPr lang="pt-BR" altLang="pt-BR" sz="4800" dirty="0">
                <a:cs typeface="Arial" panose="020B0604020202020204" pitchFamily="34" charset="0"/>
              </a:rPr>
              <a:t>. </a:t>
            </a:r>
            <a:endParaRPr lang="pt-BR" altLang="pt-BR" sz="48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BB91C4-6BDE-4CA5-B68E-4B390469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9776B7-B100-4997-8E73-843AD8C3E95F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983287-3B3C-42E9-8E5E-29B39800D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1ADE7A-C202-4C58-BE32-13A6FD1D3E25}" type="slidenum">
              <a:rPr lang="pt-BR" altLang="pt-BR"/>
              <a:pPr/>
              <a:t>40</a:t>
            </a:fld>
            <a:endParaRPr lang="pt-BR" altLang="pt-BR"/>
          </a:p>
        </p:txBody>
      </p:sp>
      <p:sp>
        <p:nvSpPr>
          <p:cNvPr id="48132" name="Retângulo 6">
            <a:extLst>
              <a:ext uri="{FF2B5EF4-FFF2-40B4-BE49-F238E27FC236}">
                <a16:creationId xmlns:a16="http://schemas.microsoft.com/office/drawing/2014/main" id="{E7EE2A3F-16B5-782E-E8A1-D84B93801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76" y="447040"/>
            <a:ext cx="11233248" cy="59093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5400" b="1" dirty="0">
                <a:solidFill>
                  <a:srgbClr val="FF0000"/>
                </a:solidFill>
                <a:cs typeface="Arial" panose="020B0604020202020204" pitchFamily="34" charset="0"/>
              </a:rPr>
              <a:t>Pergunta-se: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4800" dirty="0"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6000" b="1" dirty="0">
                <a:solidFill>
                  <a:srgbClr val="FF0000"/>
                </a:solidFill>
              </a:rPr>
              <a:t>Que seria</a:t>
            </a:r>
            <a:r>
              <a:rPr lang="pt-BR" altLang="en-US" sz="4000" dirty="0"/>
              <a:t>, se Daniel e seus companheiros se tivessem comprometido com aqueles funcionários pagãos, e </a:t>
            </a:r>
            <a:r>
              <a:rPr lang="pt-BR" altLang="en-US" sz="4800" b="1" dirty="0">
                <a:solidFill>
                  <a:srgbClr val="0000CC"/>
                </a:solidFill>
              </a:rPr>
              <a:t>tivessem cedido à pressão do momento</a:t>
            </a:r>
            <a:r>
              <a:rPr lang="pt-BR" altLang="en-US" sz="4000" dirty="0"/>
              <a:t>, comendo e bebendo como era costumeiro entre os babilônios?</a:t>
            </a:r>
            <a:endParaRPr lang="pt-BR" altLang="pt-BR" sz="60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19E5CF-2FE5-4A84-BBBA-57A73416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9776B7-B100-4997-8E73-843AD8C3E95F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76EC8-6B20-484F-863F-CD3802F7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147C27-8E65-4EC7-971A-56AF8C7F33DD}" type="slidenum">
              <a:rPr lang="pt-BR" altLang="pt-BR"/>
              <a:pPr/>
              <a:t>41</a:t>
            </a:fld>
            <a:endParaRPr lang="pt-BR" altLang="pt-BR"/>
          </a:p>
        </p:txBody>
      </p:sp>
      <p:sp>
        <p:nvSpPr>
          <p:cNvPr id="49156" name="Retângulo 6">
            <a:extLst>
              <a:ext uri="{FF2B5EF4-FFF2-40B4-BE49-F238E27FC236}">
                <a16:creationId xmlns:a16="http://schemas.microsoft.com/office/drawing/2014/main" id="{888A3419-60F8-61A4-702A-519ADF3F7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400" y="260350"/>
            <a:ext cx="11017224" cy="597086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5400" b="1" dirty="0">
                <a:solidFill>
                  <a:srgbClr val="0000CC"/>
                </a:solidFill>
                <a:cs typeface="Arial" panose="020B0604020202020204" pitchFamily="34" charset="0"/>
              </a:rPr>
              <a:t>SER COMO DANIEL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4800" dirty="0"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4000" dirty="0"/>
              <a:t>Assim como Deus chamou Daniel para testemunhar por Ele em Babilônia, Ele nos chama para sermos testemunhas Suas no mundo hoje. </a:t>
            </a:r>
            <a:r>
              <a:rPr lang="pt-BR" altLang="pt-BR" sz="4000" b="1" dirty="0">
                <a:solidFill>
                  <a:srgbClr val="FF0000"/>
                </a:solidFill>
              </a:rPr>
              <a:t>Tanto nos menores como nos maiores negócios da vida</a:t>
            </a:r>
            <a:r>
              <a:rPr lang="pt-BR" altLang="pt-BR" sz="4000" dirty="0"/>
              <a:t>, Ele deseja que revelemos aos homens os princípios do Seu reino</a:t>
            </a:r>
            <a:endParaRPr lang="pt-BR" altLang="pt-BR" sz="40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19E5CF-2FE5-4A84-BBBA-57A73416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9776B7-B100-4997-8E73-843AD8C3E95F}" type="datetime1">
              <a:rPr lang="pt-BR" altLang="pt-BR" smtClean="0"/>
              <a:pPr>
                <a:defRPr/>
              </a:pPr>
              <a:t>10/03/2024</a:t>
            </a:fld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76EC8-6B20-484F-863F-CD3802F7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61C7B6-87C9-4607-BC82-25F5A1819848}" type="slidenum">
              <a:rPr lang="pt-BR" altLang="pt-BR"/>
              <a:pPr/>
              <a:t>42</a:t>
            </a:fld>
            <a:endParaRPr lang="pt-BR" altLang="pt-BR"/>
          </a:p>
        </p:txBody>
      </p:sp>
      <p:sp>
        <p:nvSpPr>
          <p:cNvPr id="50180" name="Retângulo 6">
            <a:extLst>
              <a:ext uri="{FF2B5EF4-FFF2-40B4-BE49-F238E27FC236}">
                <a16:creationId xmlns:a16="http://schemas.microsoft.com/office/drawing/2014/main" id="{226EC168-C780-83C4-EE81-D74C52665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1524" y="1052736"/>
            <a:ext cx="856895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6600" b="1" dirty="0">
                <a:solidFill>
                  <a:srgbClr val="0000CC"/>
                </a:solidFill>
                <a:cs typeface="Arial" panose="020B0604020202020204" pitchFamily="34" charset="0"/>
              </a:rPr>
              <a:t>Próximo tema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pt-BR" altLang="pt-BR" sz="6600" dirty="0">
                <a:solidFill>
                  <a:srgbClr val="0000CC"/>
                </a:solidFill>
              </a:rPr>
              <a:t>Capítulo 02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pt-BR" altLang="pt-BR" sz="5400" dirty="0"/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pt-BR" altLang="pt-BR" sz="7200" b="1" dirty="0"/>
              <a:t>A grande Estátua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5400" b="1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48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1752</TotalTime>
  <Words>1890</Words>
  <Application>Microsoft Office PowerPoint</Application>
  <PresentationFormat>Widescreen</PresentationFormat>
  <Paragraphs>220</Paragraphs>
  <Slides>42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42</vt:i4>
      </vt:variant>
    </vt:vector>
  </HeadingPairs>
  <TitlesOfParts>
    <vt:vector size="58" baseType="lpstr">
      <vt:lpstr>AlgerianD</vt:lpstr>
      <vt:lpstr>Americana XBdCn BT</vt:lpstr>
      <vt:lpstr>AmerType Md BT</vt:lpstr>
      <vt:lpstr>Arial</vt:lpstr>
      <vt:lpstr>Arial Black</vt:lpstr>
      <vt:lpstr>Arial Narrow</vt:lpstr>
      <vt:lpstr>Calibri</vt:lpstr>
      <vt:lpstr>Calibri Light</vt:lpstr>
      <vt:lpstr>Impact</vt:lpstr>
      <vt:lpstr>inherit</vt:lpstr>
      <vt:lpstr>Lucida Grande</vt:lpstr>
      <vt:lpstr>Tahoma</vt:lpstr>
      <vt:lpstr>Verdana</vt:lpstr>
      <vt:lpstr>Wingdings</vt:lpstr>
      <vt:lpstr>Tema do Office</vt:lpstr>
      <vt:lpstr>Tema do Office 2013 - 2022</vt:lpstr>
      <vt:lpstr>Apresentação do PowerPoint</vt:lpstr>
      <vt:lpstr>RECOMENDAÇÃO ESPECIAL</vt:lpstr>
      <vt:lpstr>Apresentação do PowerPoint</vt:lpstr>
      <vt:lpstr>Apresentação do PowerPoint</vt:lpstr>
      <vt:lpstr>Apresentação do PowerPoint</vt:lpstr>
      <vt:lpstr>Daniel 1:1 - Duas cidades:</vt:lpstr>
      <vt:lpstr>Jerusalém:  (Shalem – Gen. 14:17-20) A cidade de Deus. A cidade da verdade. A cidade da obediência.</vt:lpstr>
      <vt:lpstr>Babilônia:  (Babel – Gen 11:1-9) O centro da rebelião contra Deus. O centro de toda a confusão. O centro do erro e da apostasia.</vt:lpstr>
      <vt:lpstr>Distância </vt:lpstr>
      <vt:lpstr>Apresentação do PowerPoint</vt:lpstr>
      <vt:lpstr>Mudando valores.</vt:lpstr>
      <vt:lpstr>Apresentação do PowerPoint</vt:lpstr>
      <vt:lpstr>Lavagem cerebral.</vt:lpstr>
      <vt:lpstr>Mudança de identidade</vt:lpstr>
      <vt:lpstr>Mudança de identidade</vt:lpstr>
      <vt:lpstr>Apresentação do PowerPoint</vt:lpstr>
      <vt:lpstr>Daniel 1:8</vt:lpstr>
      <vt:lpstr>Apresentação do PowerPoint</vt:lpstr>
      <vt:lpstr>Uma honra dispensada</vt:lpstr>
      <vt:lpstr>“Comer ou não comer: eis a questão!”</vt:lpstr>
      <vt:lpstr>Alimentos naturais por apenas 10 dias.</vt:lpstr>
      <vt:lpstr>Decisão, uma batalha interior.</vt:lpstr>
      <vt:lpstr>Quais foram os resultados desse teste de 10 dias?</vt:lpstr>
      <vt:lpstr>Apresentação do PowerPoint</vt:lpstr>
      <vt:lpstr>Apresentação do PowerPoint</vt:lpstr>
      <vt:lpstr>Apresentação do PowerPoint</vt:lpstr>
      <vt:lpstr>Apresentação do PowerPoint</vt:lpstr>
      <vt:lpstr>A prova final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Jesus disse: Estude Daniel.</vt:lpstr>
      <vt:lpstr>O segredo da vitória de Daniel!</vt:lpstr>
      <vt:lpstr>O segredo da vitória de Daniel!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livro de Daniel</dc:title>
  <dc:creator>Ivan Lessa</dc:creator>
  <cp:lastModifiedBy>jose ferreira Neto</cp:lastModifiedBy>
  <cp:revision>109</cp:revision>
  <dcterms:created xsi:type="dcterms:W3CDTF">2004-10-02T07:32:41Z</dcterms:created>
  <dcterms:modified xsi:type="dcterms:W3CDTF">2024-03-10T13:34:18Z</dcterms:modified>
</cp:coreProperties>
</file>